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6"/>
  </p:notesMasterIdLst>
  <p:sldIdLst>
    <p:sldId id="299" r:id="rId2"/>
    <p:sldId id="276" r:id="rId3"/>
    <p:sldId id="296" r:id="rId4"/>
    <p:sldId id="292" r:id="rId5"/>
    <p:sldId id="297" r:id="rId6"/>
    <p:sldId id="293" r:id="rId7"/>
    <p:sldId id="281" r:id="rId8"/>
    <p:sldId id="300" r:id="rId9"/>
    <p:sldId id="289" r:id="rId10"/>
    <p:sldId id="303" r:id="rId11"/>
    <p:sldId id="304" r:id="rId12"/>
    <p:sldId id="305" r:id="rId13"/>
    <p:sldId id="308" r:id="rId14"/>
    <p:sldId id="309" r:id="rId15"/>
    <p:sldId id="282" r:id="rId16"/>
    <p:sldId id="301" r:id="rId17"/>
    <p:sldId id="291" r:id="rId18"/>
    <p:sldId id="317" r:id="rId19"/>
    <p:sldId id="318" r:id="rId20"/>
    <p:sldId id="325" r:id="rId21"/>
    <p:sldId id="313" r:id="rId22"/>
    <p:sldId id="319" r:id="rId23"/>
    <p:sldId id="323" r:id="rId24"/>
    <p:sldId id="324" r:id="rId25"/>
    <p:sldId id="314" r:id="rId26"/>
    <p:sldId id="320" r:id="rId27"/>
    <p:sldId id="315" r:id="rId28"/>
    <p:sldId id="322" r:id="rId29"/>
    <p:sldId id="321" r:id="rId30"/>
    <p:sldId id="283" r:id="rId31"/>
    <p:sldId id="310" r:id="rId32"/>
    <p:sldId id="316" r:id="rId33"/>
    <p:sldId id="287" r:id="rId34"/>
    <p:sldId id="312" r:id="rId35"/>
  </p:sldIdLst>
  <p:sldSz cx="12192000" cy="6858000"/>
  <p:notesSz cx="6858000" cy="9144000"/>
  <p:embeddedFontLst>
    <p:embeddedFont>
      <p:font typeface="1훈핑크풍차 Regular" panose="02020603020101020101" pitchFamily="18" charset="-127"/>
      <p:regular r:id="rId37"/>
    </p:embeddedFont>
    <p:embeddedFont>
      <p:font typeface="Tmon몬소리 Black" panose="02000A03000000000000" pitchFamily="2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에스코어 드림 2 ExtraLight" panose="020B0203030302020204" pitchFamily="34" charset="-127"/>
      <p:regular r:id="rId41"/>
    </p:embeddedFont>
    <p:embeddedFont>
      <p:font typeface="에스코어 드림 3 Light" panose="020B0303030302020204" pitchFamily="34" charset="-127"/>
      <p:regular r:id="rId42"/>
    </p:embeddedFont>
    <p:embeddedFont>
      <p:font typeface="에스코어 드림 4 Regular" panose="020B0503030302020204" pitchFamily="34" charset="-127"/>
      <p:regular r:id="rId43"/>
    </p:embeddedFont>
    <p:embeddedFont>
      <p:font typeface="에스코어 드림 5 Medium" panose="020B0503030302020204" pitchFamily="34" charset="-127"/>
      <p:regular r:id="rId44"/>
    </p:embeddedFont>
    <p:embeddedFont>
      <p:font typeface="에스코어 드림 6 Bold" panose="020B0703030302020204" pitchFamily="34" charset="-127"/>
      <p:bold r:id="rId45"/>
    </p:embeddedFont>
    <p:embeddedFont>
      <p:font typeface="에스코어 드림 8 Heavy" panose="020B0903030302020204" pitchFamily="34" charset="-127"/>
      <p:bold r:id="rId46"/>
    </p:embeddedFont>
    <p:embeddedFont>
      <p:font typeface="에스코어 드림 9 Black" panose="020B0A03030302020204" pitchFamily="34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224"/>
    <a:srgbClr val="FFCF02"/>
    <a:srgbClr val="C55A11"/>
    <a:srgbClr val="E46962"/>
    <a:srgbClr val="1EA446"/>
    <a:srgbClr val="4588F6"/>
    <a:srgbClr val="F7C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0623" autoAdjust="0"/>
  </p:normalViewPr>
  <p:slideViewPr>
    <p:cSldViewPr snapToGrid="0">
      <p:cViewPr>
        <p:scale>
          <a:sx n="50" d="100"/>
          <a:sy n="50" d="100"/>
        </p:scale>
        <p:origin x="122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D6DAF-6460-4559-B915-ACAF58F7AA5F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96344-69C1-485D-9A12-E30ABB38B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2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+mn-ea"/>
                <a:ea typeface="+mn-ea"/>
              </a:rPr>
              <a:t>data.ai</a:t>
            </a:r>
            <a:r>
              <a:rPr lang="ko-KR" altLang="en-US" b="1" i="0" dirty="0">
                <a:effectLst/>
                <a:latin typeface="+mn-ea"/>
                <a:ea typeface="+mn-ea"/>
              </a:rPr>
              <a:t>의 </a:t>
            </a:r>
            <a:r>
              <a:rPr lang="en-US" altLang="ko-KR" b="1" i="0" dirty="0">
                <a:effectLst/>
                <a:latin typeface="+mn-ea"/>
                <a:ea typeface="+mn-ea"/>
              </a:rPr>
              <a:t>2023</a:t>
            </a:r>
            <a:r>
              <a:rPr lang="ko-KR" altLang="en-US" b="1" i="0" dirty="0">
                <a:effectLst/>
                <a:latin typeface="+mn-ea"/>
                <a:ea typeface="+mn-ea"/>
              </a:rPr>
              <a:t>년 모바일 현황 보고서</a:t>
            </a:r>
            <a:r>
              <a:rPr lang="en-US" altLang="ko-KR" b="0" i="0" dirty="0">
                <a:effectLst/>
                <a:latin typeface="+mn-ea"/>
                <a:ea typeface="+mn-ea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n-ea"/>
                <a:ea typeface="+mn-ea"/>
              </a:rPr>
              <a:t>이 보고서는 </a:t>
            </a:r>
            <a:r>
              <a:rPr lang="en-US" altLang="ko-KR" b="0" i="0" dirty="0">
                <a:effectLst/>
                <a:latin typeface="+mn-ea"/>
                <a:ea typeface="+mn-ea"/>
              </a:rPr>
              <a:t>2023</a:t>
            </a:r>
            <a:r>
              <a:rPr lang="ko-KR" altLang="en-US" b="0" i="0" dirty="0">
                <a:effectLst/>
                <a:latin typeface="+mn-ea"/>
                <a:ea typeface="+mn-ea"/>
              </a:rPr>
              <a:t>년 모바일 트렌드와 시장의 흐름을 조명합니다​​</a:t>
            </a:r>
            <a:r>
              <a:rPr lang="en-US" altLang="ko-KR" b="0" i="0" dirty="0">
                <a:effectLst/>
                <a:latin typeface="+mn-ea"/>
                <a:ea typeface="+mn-ea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+mn-ea"/>
                <a:ea typeface="+mn-ea"/>
              </a:rPr>
              <a:t>2022</a:t>
            </a:r>
            <a:r>
              <a:rPr lang="ko-KR" altLang="en-US" b="0" i="0" dirty="0">
                <a:effectLst/>
                <a:latin typeface="+mn-ea"/>
                <a:ea typeface="+mn-ea"/>
              </a:rPr>
              <a:t>년 기준</a:t>
            </a:r>
            <a:r>
              <a:rPr lang="en-US" altLang="ko-KR" b="0" i="0" dirty="0"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effectLst/>
                <a:latin typeface="+mn-ea"/>
                <a:ea typeface="+mn-ea"/>
              </a:rPr>
              <a:t>모바일 앱의 일일 사용 시간이 </a:t>
            </a:r>
            <a:r>
              <a:rPr lang="en-US" altLang="ko-KR" b="0" i="0" dirty="0">
                <a:effectLst/>
                <a:latin typeface="+mn-ea"/>
                <a:ea typeface="+mn-ea"/>
              </a:rPr>
              <a:t>1</a:t>
            </a:r>
            <a:r>
              <a:rPr lang="ko-KR" altLang="en-US" b="0" i="0" dirty="0">
                <a:effectLst/>
                <a:latin typeface="+mn-ea"/>
                <a:ea typeface="+mn-ea"/>
              </a:rPr>
              <a:t>인당 평균 </a:t>
            </a:r>
            <a:r>
              <a:rPr lang="en-US" altLang="ko-KR" b="0" i="0" dirty="0">
                <a:effectLst/>
                <a:latin typeface="+mn-ea"/>
                <a:ea typeface="+mn-ea"/>
              </a:rPr>
              <a:t>5.1</a:t>
            </a:r>
            <a:r>
              <a:rPr lang="ko-KR" altLang="en-US" b="0" i="0" dirty="0">
                <a:effectLst/>
                <a:latin typeface="+mn-ea"/>
                <a:ea typeface="+mn-ea"/>
              </a:rPr>
              <a:t>시간에 달했으며</a:t>
            </a:r>
            <a:r>
              <a:rPr lang="en-US" altLang="ko-KR" b="0" i="0" dirty="0"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effectLst/>
                <a:latin typeface="+mn-ea"/>
                <a:ea typeface="+mn-ea"/>
              </a:rPr>
              <a:t>모바일 서비스 다운로드 수가 </a:t>
            </a:r>
            <a:r>
              <a:rPr lang="en-US" altLang="ko-KR" b="0" i="0" dirty="0">
                <a:effectLst/>
                <a:latin typeface="+mn-ea"/>
                <a:ea typeface="+mn-ea"/>
              </a:rPr>
              <a:t>2,550</a:t>
            </a:r>
            <a:r>
              <a:rPr lang="ko-KR" altLang="en-US" b="0" i="0" dirty="0">
                <a:effectLst/>
                <a:latin typeface="+mn-ea"/>
                <a:ea typeface="+mn-ea"/>
              </a:rPr>
              <a:t>억 회에 이르렀습니다​​</a:t>
            </a:r>
            <a:r>
              <a:rPr lang="en-US" altLang="ko-KR" b="0" i="0" dirty="0">
                <a:effectLst/>
                <a:latin typeface="+mn-ea"/>
                <a:ea typeface="+mn-ea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n-ea"/>
                <a:ea typeface="+mn-ea"/>
              </a:rPr>
              <a:t>특히</a:t>
            </a:r>
            <a:r>
              <a:rPr lang="en-US" altLang="ko-KR" b="0" i="0" dirty="0"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effectLst/>
                <a:latin typeface="+mn-ea"/>
                <a:ea typeface="+mn-ea"/>
              </a:rPr>
              <a:t>게임 외의 모바일 서비스와 구독 관련 지출이 사상 최고액을 기록했는데</a:t>
            </a:r>
            <a:r>
              <a:rPr lang="en-US" altLang="ko-KR" b="0" i="0" dirty="0"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effectLst/>
                <a:latin typeface="+mn-ea"/>
                <a:ea typeface="+mn-ea"/>
              </a:rPr>
              <a:t>이는 건강 및 피트니스 앱에 대한 관심 증가를 반영할 수 있습니다​​</a:t>
            </a:r>
            <a:r>
              <a:rPr lang="en-US" altLang="ko-KR" b="0" i="0" dirty="0">
                <a:effectLst/>
                <a:latin typeface="+mn-ea"/>
                <a:ea typeface="+mn-ea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+mn-ea"/>
                <a:ea typeface="+mn-ea"/>
              </a:rPr>
              <a:t>Business of Apps</a:t>
            </a:r>
            <a:r>
              <a:rPr lang="ko-KR" altLang="en-US" b="1" i="0" dirty="0">
                <a:effectLst/>
                <a:latin typeface="+mn-ea"/>
                <a:ea typeface="+mn-ea"/>
              </a:rPr>
              <a:t>의 </a:t>
            </a:r>
            <a:r>
              <a:rPr lang="en-US" altLang="ko-KR" b="1" i="0" dirty="0">
                <a:effectLst/>
                <a:latin typeface="+mn-ea"/>
                <a:ea typeface="+mn-ea"/>
              </a:rPr>
              <a:t>2023</a:t>
            </a:r>
            <a:r>
              <a:rPr lang="ko-KR" altLang="en-US" b="1" i="0" dirty="0">
                <a:effectLst/>
                <a:latin typeface="+mn-ea"/>
                <a:ea typeface="+mn-ea"/>
              </a:rPr>
              <a:t>년 피트니스 앱 수익 및 사용 통계</a:t>
            </a:r>
            <a:r>
              <a:rPr lang="en-US" altLang="ko-KR" b="0" i="0" dirty="0">
                <a:effectLst/>
                <a:latin typeface="+mn-ea"/>
                <a:ea typeface="+mn-ea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+mn-ea"/>
                <a:ea typeface="+mn-ea"/>
              </a:rPr>
              <a:t>2021</a:t>
            </a:r>
            <a:r>
              <a:rPr lang="ko-KR" altLang="en-US" b="0" i="0" dirty="0">
                <a:effectLst/>
                <a:latin typeface="+mn-ea"/>
                <a:ea typeface="+mn-ea"/>
              </a:rPr>
              <a:t>년 피트니스 앱은 전년 대비 </a:t>
            </a:r>
            <a:r>
              <a:rPr lang="en-US" altLang="ko-KR" b="0" i="0" dirty="0">
                <a:effectLst/>
                <a:latin typeface="+mn-ea"/>
                <a:ea typeface="+mn-ea"/>
              </a:rPr>
              <a:t>54% </a:t>
            </a:r>
            <a:r>
              <a:rPr lang="ko-KR" altLang="en-US" b="0" i="0" dirty="0">
                <a:effectLst/>
                <a:latin typeface="+mn-ea"/>
                <a:ea typeface="+mn-ea"/>
              </a:rPr>
              <a:t>증가한 </a:t>
            </a:r>
            <a:r>
              <a:rPr lang="en-US" altLang="ko-KR" b="0" i="0" dirty="0">
                <a:effectLst/>
                <a:latin typeface="+mn-ea"/>
                <a:ea typeface="+mn-ea"/>
              </a:rPr>
              <a:t>53.5</a:t>
            </a:r>
            <a:r>
              <a:rPr lang="ko-KR" altLang="en-US" b="0" i="0" dirty="0">
                <a:effectLst/>
                <a:latin typeface="+mn-ea"/>
                <a:ea typeface="+mn-ea"/>
              </a:rPr>
              <a:t>억 달러의 수익을 기록했습니다​​</a:t>
            </a:r>
            <a:r>
              <a:rPr lang="en-US" altLang="ko-KR" b="0" i="0" dirty="0">
                <a:effectLst/>
                <a:latin typeface="+mn-ea"/>
                <a:ea typeface="+mn-ea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n-ea"/>
                <a:ea typeface="+mn-ea"/>
              </a:rPr>
              <a:t>같은 해에 피트니스 앱은 </a:t>
            </a:r>
            <a:r>
              <a:rPr lang="en-US" altLang="ko-KR" b="0" i="0" dirty="0">
                <a:effectLst/>
                <a:latin typeface="+mn-ea"/>
                <a:ea typeface="+mn-ea"/>
              </a:rPr>
              <a:t>4</a:t>
            </a:r>
            <a:r>
              <a:rPr lang="ko-KR" altLang="en-US" b="0" i="0" dirty="0">
                <a:effectLst/>
                <a:latin typeface="+mn-ea"/>
                <a:ea typeface="+mn-ea"/>
              </a:rPr>
              <a:t>억 회 이상 </a:t>
            </a:r>
            <a:r>
              <a:rPr lang="ko-KR" altLang="en-US" b="0" i="0" dirty="0" err="1">
                <a:effectLst/>
                <a:latin typeface="+mn-ea"/>
                <a:ea typeface="+mn-ea"/>
              </a:rPr>
              <a:t>다운로드되었습니다</a:t>
            </a:r>
            <a:r>
              <a:rPr lang="ko-KR" altLang="en-US" b="0" i="0" dirty="0">
                <a:effectLst/>
                <a:latin typeface="+mn-ea"/>
                <a:ea typeface="+mn-ea"/>
              </a:rPr>
              <a:t>​​</a:t>
            </a:r>
            <a:r>
              <a:rPr lang="en-US" altLang="ko-KR" b="0" i="0" dirty="0">
                <a:effectLst/>
                <a:latin typeface="+mn-ea"/>
                <a:ea typeface="+mn-ea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effectLst/>
                <a:latin typeface="+mn-ea"/>
                <a:ea typeface="+mn-ea"/>
              </a:rPr>
              <a:t>Wellness Creative</a:t>
            </a:r>
            <a:r>
              <a:rPr lang="ko-KR" altLang="en-US" b="1" i="0" dirty="0">
                <a:effectLst/>
                <a:latin typeface="+mn-ea"/>
                <a:ea typeface="+mn-ea"/>
              </a:rPr>
              <a:t>의 </a:t>
            </a:r>
            <a:r>
              <a:rPr lang="en-US" altLang="ko-KR" b="1" i="0" dirty="0">
                <a:effectLst/>
                <a:latin typeface="+mn-ea"/>
                <a:ea typeface="+mn-ea"/>
              </a:rPr>
              <a:t>2023</a:t>
            </a:r>
            <a:r>
              <a:rPr lang="ko-KR" altLang="en-US" b="1" i="0" dirty="0">
                <a:effectLst/>
                <a:latin typeface="+mn-ea"/>
                <a:ea typeface="+mn-ea"/>
              </a:rPr>
              <a:t>년 건강 및 피트니스 앱 시장 보고서</a:t>
            </a:r>
            <a:r>
              <a:rPr lang="en-US" altLang="ko-KR" b="0" i="0" dirty="0">
                <a:effectLst/>
                <a:latin typeface="+mn-ea"/>
                <a:ea typeface="+mn-ea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effectLst/>
                <a:latin typeface="+mn-ea"/>
                <a:ea typeface="+mn-ea"/>
              </a:rPr>
              <a:t>2023</a:t>
            </a:r>
            <a:r>
              <a:rPr lang="ko-KR" altLang="en-US" b="0" i="0" dirty="0">
                <a:effectLst/>
                <a:latin typeface="+mn-ea"/>
                <a:ea typeface="+mn-ea"/>
              </a:rPr>
              <a:t>년 피트니스 앱 시장 규모는 </a:t>
            </a:r>
            <a:r>
              <a:rPr lang="en-US" altLang="ko-KR" b="0" i="0" dirty="0">
                <a:effectLst/>
                <a:latin typeface="+mn-ea"/>
                <a:ea typeface="+mn-ea"/>
              </a:rPr>
              <a:t>193</a:t>
            </a:r>
            <a:r>
              <a:rPr lang="ko-KR" altLang="en-US" b="0" i="0" dirty="0">
                <a:effectLst/>
                <a:latin typeface="+mn-ea"/>
                <a:ea typeface="+mn-ea"/>
              </a:rPr>
              <a:t>억 달러로</a:t>
            </a:r>
            <a:r>
              <a:rPr lang="en-US" altLang="ko-KR" b="0" i="0" dirty="0"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effectLst/>
                <a:latin typeface="+mn-ea"/>
                <a:ea typeface="+mn-ea"/>
              </a:rPr>
              <a:t>연간 </a:t>
            </a:r>
            <a:r>
              <a:rPr lang="en-US" altLang="ko-KR" b="0" i="0" dirty="0">
                <a:effectLst/>
                <a:latin typeface="+mn-ea"/>
                <a:ea typeface="+mn-ea"/>
              </a:rPr>
              <a:t>14.3%</a:t>
            </a:r>
            <a:r>
              <a:rPr lang="ko-KR" altLang="en-US" b="0" i="0" dirty="0">
                <a:effectLst/>
                <a:latin typeface="+mn-ea"/>
                <a:ea typeface="+mn-ea"/>
              </a:rPr>
              <a:t>의 성장률을 보이고 있습니다​​</a:t>
            </a:r>
            <a:r>
              <a:rPr lang="en-US" altLang="ko-KR" b="0" i="0" dirty="0">
                <a:effectLst/>
                <a:latin typeface="+mn-ea"/>
                <a:ea typeface="+mn-ea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n-ea"/>
                <a:ea typeface="+mn-ea"/>
              </a:rPr>
              <a:t>이 시장은 </a:t>
            </a:r>
            <a:r>
              <a:rPr lang="en-US" altLang="ko-KR" b="0" i="0" dirty="0">
                <a:effectLst/>
                <a:latin typeface="+mn-ea"/>
                <a:ea typeface="+mn-ea"/>
              </a:rPr>
              <a:t>2027</a:t>
            </a:r>
            <a:r>
              <a:rPr lang="ko-KR" altLang="en-US" b="0" i="0" dirty="0">
                <a:effectLst/>
                <a:latin typeface="+mn-ea"/>
                <a:ea typeface="+mn-ea"/>
              </a:rPr>
              <a:t>년까지 </a:t>
            </a:r>
            <a:r>
              <a:rPr lang="en-US" altLang="ko-KR" b="0" i="0" dirty="0">
                <a:effectLst/>
                <a:latin typeface="+mn-ea"/>
                <a:ea typeface="+mn-ea"/>
              </a:rPr>
              <a:t>330</a:t>
            </a:r>
            <a:r>
              <a:rPr lang="ko-KR" altLang="en-US" b="0" i="0" dirty="0">
                <a:effectLst/>
                <a:latin typeface="+mn-ea"/>
                <a:ea typeface="+mn-ea"/>
              </a:rPr>
              <a:t>억 달러에 이를 것으로 예측되며</a:t>
            </a:r>
            <a:r>
              <a:rPr lang="en-US" altLang="ko-KR" b="0" i="0" dirty="0">
                <a:effectLst/>
                <a:latin typeface="+mn-ea"/>
                <a:ea typeface="+mn-ea"/>
              </a:rPr>
              <a:t>, 2023</a:t>
            </a:r>
            <a:r>
              <a:rPr lang="ko-KR" altLang="en-US" b="0" i="0" dirty="0">
                <a:effectLst/>
                <a:latin typeface="+mn-ea"/>
                <a:ea typeface="+mn-ea"/>
              </a:rPr>
              <a:t>년 기준 거의 </a:t>
            </a:r>
            <a:r>
              <a:rPr lang="en-US" altLang="ko-KR" b="0" i="0" dirty="0">
                <a:effectLst/>
                <a:latin typeface="+mn-ea"/>
                <a:ea typeface="+mn-ea"/>
              </a:rPr>
              <a:t>10%</a:t>
            </a:r>
            <a:r>
              <a:rPr lang="ko-KR" altLang="en-US" b="0" i="0" dirty="0">
                <a:effectLst/>
                <a:latin typeface="+mn-ea"/>
                <a:ea typeface="+mn-ea"/>
              </a:rPr>
              <a:t>에 달하는 인구가 피트니스 앱을 사용하고 있습니다​​</a:t>
            </a:r>
            <a:r>
              <a:rPr lang="en-US" altLang="ko-KR" b="0" i="0" dirty="0">
                <a:effectLst/>
                <a:latin typeface="+mn-ea"/>
                <a:ea typeface="+mn-ea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n-ea"/>
                <a:ea typeface="+mn-ea"/>
              </a:rPr>
              <a:t>이러한 성장은 건강 및 </a:t>
            </a:r>
            <a:r>
              <a:rPr lang="ko-KR" altLang="en-US" b="0" i="0" dirty="0" err="1">
                <a:effectLst/>
                <a:latin typeface="+mn-ea"/>
                <a:ea typeface="+mn-ea"/>
              </a:rPr>
              <a:t>웰니스에</a:t>
            </a:r>
            <a:r>
              <a:rPr lang="ko-KR" altLang="en-US" b="0" i="0" dirty="0">
                <a:effectLst/>
                <a:latin typeface="+mn-ea"/>
                <a:ea typeface="+mn-ea"/>
              </a:rPr>
              <a:t> 대한 인식 증가</a:t>
            </a:r>
            <a:r>
              <a:rPr lang="en-US" altLang="ko-KR" b="0" i="0" dirty="0"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effectLst/>
                <a:latin typeface="+mn-ea"/>
                <a:ea typeface="+mn-ea"/>
              </a:rPr>
              <a:t>모바일 솔루션의 편리함</a:t>
            </a:r>
            <a:r>
              <a:rPr lang="en-US" altLang="ko-KR" b="0" i="0" dirty="0">
                <a:effectLst/>
                <a:latin typeface="+mn-ea"/>
                <a:ea typeface="+mn-ea"/>
              </a:rPr>
              <a:t>, AI </a:t>
            </a:r>
            <a:r>
              <a:rPr lang="ko-KR" altLang="en-US" b="0" i="0" dirty="0">
                <a:effectLst/>
                <a:latin typeface="+mn-ea"/>
                <a:ea typeface="+mn-ea"/>
              </a:rPr>
              <a:t>및 피트니스 웨어러블과 같은 첨단 기술의 통합 등 여러 요인에 의해 이루어지고 있습니다​​</a:t>
            </a:r>
            <a:r>
              <a:rPr lang="en-US" altLang="ko-KR" b="0" i="0" dirty="0">
                <a:effectLst/>
                <a:latin typeface="+mn-ea"/>
                <a:ea typeface="+mn-ea"/>
              </a:rPr>
              <a:t>.</a:t>
            </a:r>
          </a:p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15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8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화면 구성에 대한 내용은 캡쳐를 통해</a:t>
            </a:r>
            <a:r>
              <a:rPr lang="en-US" altLang="ko-KR" dirty="0"/>
              <a:t> </a:t>
            </a:r>
            <a:r>
              <a:rPr lang="ko-KR" altLang="en-US" dirty="0"/>
              <a:t>보여주고</a:t>
            </a:r>
            <a:r>
              <a:rPr lang="en-US" altLang="ko-KR" dirty="0"/>
              <a:t>, </a:t>
            </a:r>
            <a:r>
              <a:rPr lang="ko-KR" altLang="en-US" dirty="0"/>
              <a:t>시연을 통해 주요 기능을 보여주겠다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515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유튜브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 err="1"/>
              <a:t>화룡ㅇ</a:t>
            </a:r>
            <a:r>
              <a:rPr lang="en-US" altLang="ko-KR" dirty="0"/>
              <a:t>, </a:t>
            </a:r>
            <a:r>
              <a:rPr lang="ko-KR" altLang="en-US" dirty="0"/>
              <a:t>버튼 클릭 시 해당 키워드로 검색되어 영상 목록이 </a:t>
            </a:r>
            <a:r>
              <a:rPr lang="ko-KR" altLang="en-US" dirty="0" err="1"/>
              <a:t>불러와짐</a:t>
            </a:r>
            <a:r>
              <a:rPr lang="en-US" altLang="ko-KR" dirty="0"/>
              <a:t>. </a:t>
            </a:r>
            <a:r>
              <a:rPr lang="ko-KR" altLang="en-US" dirty="0"/>
              <a:t>이때 클릭 시 </a:t>
            </a:r>
            <a:r>
              <a:rPr lang="en-US" altLang="ko-KR" dirty="0" err="1"/>
              <a:t>db</a:t>
            </a:r>
            <a:r>
              <a:rPr lang="ko-KR" altLang="en-US" dirty="0"/>
              <a:t>에 영상 정보</a:t>
            </a:r>
            <a:r>
              <a:rPr lang="en-US" altLang="ko-KR" dirty="0"/>
              <a:t>(</a:t>
            </a:r>
            <a:r>
              <a:rPr lang="en-US" altLang="ko-KR" dirty="0" err="1"/>
              <a:t>db</a:t>
            </a:r>
            <a:r>
              <a:rPr lang="ko-KR" altLang="en-US" dirty="0"/>
              <a:t>테이블에 필요한 것들 알아서 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348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투표는 아직 투표 </a:t>
            </a:r>
            <a:r>
              <a:rPr lang="ko-KR" altLang="en-US" dirty="0" err="1"/>
              <a:t>안한</a:t>
            </a:r>
            <a:r>
              <a:rPr lang="ko-KR" altLang="en-US" dirty="0"/>
              <a:t> 영상 들어가서 투표 하고</a:t>
            </a:r>
            <a:r>
              <a:rPr lang="en-US" altLang="ko-KR" dirty="0"/>
              <a:t>, </a:t>
            </a:r>
            <a:r>
              <a:rPr lang="ko-KR" altLang="en-US" dirty="0"/>
              <a:t>화면 반영보고 목록으로 다시 나가서 </a:t>
            </a:r>
            <a:r>
              <a:rPr lang="ko-KR" altLang="en-US" dirty="0" err="1"/>
              <a:t>반영된거</a:t>
            </a:r>
            <a:r>
              <a:rPr lang="ko-KR" altLang="en-US" dirty="0"/>
              <a:t> 확인</a:t>
            </a:r>
            <a:r>
              <a:rPr lang="en-US" altLang="ko-KR" dirty="0"/>
              <a:t>(</a:t>
            </a:r>
            <a:r>
              <a:rPr lang="ko-KR" altLang="en-US" dirty="0"/>
              <a:t>시연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구성만 말하고 시연에서</a:t>
            </a:r>
            <a:r>
              <a:rPr lang="en-US" altLang="ko-KR" dirty="0"/>
              <a:t>!!!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94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영역 이렇다 하고 뒷장에서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여기와서 </a:t>
            </a:r>
            <a:br>
              <a:rPr lang="en-US" altLang="ko-KR" dirty="0"/>
            </a:br>
            <a:r>
              <a:rPr lang="ko-KR" altLang="en-US" sz="12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최저가 상품 검색 결과 화면</a:t>
            </a:r>
            <a:endParaRPr lang="en-US" altLang="ko-KR" sz="12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정확도를 기준으로</a:t>
            </a:r>
            <a:endParaRPr lang="en-US" altLang="ko-KR" sz="12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</a:t>
            </a:r>
            <a:r>
              <a:rPr lang="ko-KR" altLang="en-US" sz="12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검색 결과 </a:t>
            </a:r>
            <a:r>
              <a:rPr lang="en-US" altLang="ko-KR" sz="12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ko-KR" altLang="en-US" dirty="0"/>
              <a:t>체크하면 </a:t>
            </a:r>
            <a:r>
              <a:rPr lang="en-US" altLang="ko-KR" dirty="0"/>
              <a:t>-&gt; </a:t>
            </a:r>
            <a:r>
              <a:rPr lang="ko-KR" altLang="en-US" dirty="0"/>
              <a:t>검색어 입력하면 합쳐서 검색 </a:t>
            </a:r>
            <a:r>
              <a:rPr lang="en-US" altLang="ko-KR" dirty="0"/>
              <a:t>-&gt; </a:t>
            </a:r>
            <a:r>
              <a:rPr lang="ko-KR" altLang="en-US" dirty="0"/>
              <a:t>누르면 최저가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08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운동 영상 및 커뮤니티 관련 기능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운동일지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카카오맵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 가까운 헬스장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기능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미구현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53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전 세계적으로 인기 있는 검색어의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검색량을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분석하여 해당 검색어의 인기도를 측정해주는 구글 트랜드에서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지난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5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년간 유튜브에서 운동에 대한 검색어 관심도를 확인해본 결과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코로나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32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30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(Continuous Integration, CI)</a:t>
            </a:r>
          </a:p>
          <a:p>
            <a:pPr algn="l"/>
            <a:r>
              <a:rPr lang="ko-KR" altLang="en-US" b="1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개발자를 위한 자동화 프로세스라고 볼 수 있으며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, Code - Build - Test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단계에서 꾀할 수 있다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</a:t>
            </a:r>
            <a:endParaRPr lang="ko-KR" altLang="en-US" b="0" i="0" dirty="0">
              <a:solidFill>
                <a:srgbClr val="212529"/>
              </a:solidFill>
              <a:effectLst/>
              <a:latin typeface="+mn-ea"/>
              <a:ea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Code 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개발자가 코드를 원격 코드 저장소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(Ex.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+mn-ea"/>
                <a:ea typeface="+mn-ea"/>
              </a:rPr>
              <a:t>github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 repository)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push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하는 단계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Build 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원격 코드 저장소로부터 코드를 가져와 유닛 테스트 후 빌드하는 단계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Test 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코드 빌드의 결과물이 다른 컴포넌트와 잘 통합되는 지 확인하는 과정</a:t>
            </a: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이 과정에서 개발자는 코드를 잦게 원격 코드 저장소에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push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하고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테스트 및 빌드를 하며 빌드 결과를 통해 빌드가 성공했는지 실패했는지 확인을 하고 통합 테스트 결과를 통해 개선 방안을 찾는다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이 지속적인 통합 과정을 통해 개발자는 버그를 일찍 발견할 수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테스트가 완료된 코드에 대해 빠른 전달이 가능해지며 지속적인 배포가 가능해진다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지속적 통합은 모든 코드 변화를 하나의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+mn-ea"/>
                <a:ea typeface="+mn-ea"/>
              </a:rPr>
              <a:t>리포지토리에서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 관리하는 것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+mn-ea"/>
                <a:ea typeface="+mn-ea"/>
              </a:rPr>
              <a:t>부터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 시작한다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모든 개발팀이 코드의 변화를 확인할 수 있기 때문에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투명하게 문제점을 파악할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그리고 잦은 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+mn-ea"/>
                <a:ea typeface="+mn-ea"/>
              </a:rPr>
              <a:t>리퀘스트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(pull request)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+mn-ea"/>
                <a:ea typeface="+mn-ea"/>
              </a:rPr>
              <a:t>머지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(merge)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로 코드를 자주 통합한다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이 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기본적인 테스트도 작동시킬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이렇게 지속적 통합을 통해 개발팀은 각자 개발한 코드를 이른 시점에 자주 합치고 자주 테스트 해볼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지속적 통합으로 보안 이슈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에러 등을 쉽게 파악할 수 있어 해당 이슈를 빠르게 개선할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이전에는 각자 개발자가 작성한 코드를 합치고 난 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모두 모여서 빌드를 시작하고 나서야 문제점을 파악할 수 있었습니다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지속적 통합이 적용된 개발팀은 코드를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+mn-ea"/>
                <a:ea typeface="+mn-ea"/>
              </a:rPr>
              <a:t>머지하기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 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이미 빌드 오류나 테스트 오류를 확인하여 훨씬 더 효율적인 개발을 할 수 있게 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+mn-ea"/>
                <a:ea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35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 </a:t>
            </a:r>
            <a:r>
              <a:rPr lang="ko-KR" altLang="en-US" sz="1200" dirty="0">
                <a:latin typeface="+mn-ea"/>
                <a:ea typeface="+mn-ea"/>
              </a:rPr>
              <a:t>운동영상에 대한 난이도 투표 기능</a:t>
            </a:r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난이도별로 운동영상을 구분하여 확인할 수 있음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sz="1200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2 </a:t>
            </a:r>
            <a:r>
              <a:rPr lang="ko-KR" altLang="en-US" sz="1200" dirty="0">
                <a:latin typeface="+mn-ea"/>
                <a:ea typeface="+mn-ea"/>
              </a:rPr>
              <a:t>운동영상에 대한 </a:t>
            </a:r>
            <a:r>
              <a:rPr lang="ko-KR" altLang="en-US" sz="1200" dirty="0" err="1">
                <a:latin typeface="+mn-ea"/>
                <a:ea typeface="+mn-ea"/>
              </a:rPr>
              <a:t>찜기능</a:t>
            </a:r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마이페이지를 통해 </a:t>
            </a:r>
            <a:r>
              <a:rPr lang="ko-KR" altLang="en-US" dirty="0" err="1">
                <a:latin typeface="+mn-ea"/>
                <a:ea typeface="+mn-ea"/>
              </a:rPr>
              <a:t>찜한</a:t>
            </a:r>
            <a:r>
              <a:rPr lang="ko-KR" altLang="en-US" dirty="0">
                <a:latin typeface="+mn-ea"/>
                <a:ea typeface="+mn-ea"/>
              </a:rPr>
              <a:t> 영상 목록을 볼 수 있음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3 </a:t>
            </a:r>
            <a:r>
              <a:rPr lang="ko-KR" altLang="en-US" dirty="0">
                <a:latin typeface="+mn-ea"/>
                <a:ea typeface="+mn-ea"/>
              </a:rPr>
              <a:t>마이페이지에서 체중 관리 그래프 작성 가능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4 </a:t>
            </a:r>
            <a:r>
              <a:rPr lang="ko-KR" altLang="en-US" dirty="0">
                <a:latin typeface="+mn-ea"/>
                <a:ea typeface="+mn-ea"/>
              </a:rPr>
              <a:t>칼로리 계산기를 통한 식단 관리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5 </a:t>
            </a:r>
            <a:r>
              <a:rPr lang="ko-KR" altLang="en-US" dirty="0">
                <a:latin typeface="+mn-ea"/>
                <a:ea typeface="+mn-ea"/>
              </a:rPr>
              <a:t>운동 관련 품목에 대한 최저가 쇼핑몰 검색 가능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sz="1200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6 </a:t>
            </a:r>
            <a:r>
              <a:rPr lang="ko-KR" altLang="en-US" sz="1200" dirty="0">
                <a:latin typeface="+mn-ea"/>
                <a:ea typeface="+mn-ea"/>
              </a:rPr>
              <a:t>운동 영상과 </a:t>
            </a:r>
            <a:r>
              <a:rPr lang="ko-KR" altLang="en-US" dirty="0">
                <a:latin typeface="+mn-ea"/>
                <a:ea typeface="+mn-ea"/>
              </a:rPr>
              <a:t>이에 대한 리뷰 작성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리뷰에서 댓글 작성 가능 </a:t>
            </a:r>
            <a:endParaRPr lang="en-US" altLang="ko-KR" sz="1200" dirty="0">
              <a:latin typeface="+mn-ea"/>
              <a:ea typeface="+mn-ea"/>
            </a:endParaRPr>
          </a:p>
          <a:p>
            <a:endParaRPr lang="en-US" altLang="ko-KR" sz="1200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7 </a:t>
            </a:r>
            <a:r>
              <a:rPr lang="ko-KR" altLang="en-US" dirty="0">
                <a:latin typeface="+mn-ea"/>
                <a:ea typeface="+mn-ea"/>
              </a:rPr>
              <a:t>자유게시판을 통해 다른 </a:t>
            </a:r>
            <a:r>
              <a:rPr lang="ko-KR" altLang="en-US" dirty="0" err="1">
                <a:latin typeface="+mn-ea"/>
                <a:ea typeface="+mn-ea"/>
              </a:rPr>
              <a:t>이용자들과의</a:t>
            </a:r>
            <a:r>
              <a:rPr lang="ko-KR" altLang="en-US" dirty="0">
                <a:latin typeface="+mn-ea"/>
                <a:ea typeface="+mn-ea"/>
              </a:rPr>
              <a:t> 소통 가능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잡담</a:t>
            </a:r>
            <a:r>
              <a:rPr lang="en-US" altLang="ko-KR" dirty="0">
                <a:latin typeface="+mn-ea"/>
                <a:ea typeface="+mn-ea"/>
              </a:rPr>
              <a:t>, Q&amp;A, </a:t>
            </a:r>
            <a:r>
              <a:rPr lang="ko-KR" altLang="en-US" dirty="0">
                <a:latin typeface="+mn-ea"/>
                <a:ea typeface="+mn-ea"/>
              </a:rPr>
              <a:t>정보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홍보 구분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en-US" altLang="ko-KR" sz="1200" dirty="0">
              <a:latin typeface="+mn-ea"/>
              <a:ea typeface="+mn-ea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18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12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554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노션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70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Erd</a:t>
            </a:r>
            <a:r>
              <a:rPr lang="en-US" altLang="ko-KR" dirty="0"/>
              <a:t> </a:t>
            </a:r>
            <a:r>
              <a:rPr lang="ko-KR" altLang="en-US" dirty="0"/>
              <a:t>클라우드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96344-69C1-485D-9A12-E30ABB38B5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50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5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71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4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81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58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6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4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7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9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7CE5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4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guide/introduction.html" TargetMode="External"/><Relationship Id="rId2" Type="http://schemas.openxmlformats.org/officeDocument/2006/relationships/hyperlink" Target="https://docs.spring.io/spring-boot/docs/current/reference/htmlsing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arious.foodsafetykorea.go.kr/nutrient/" TargetMode="External"/><Relationship Id="rId5" Type="http://schemas.openxmlformats.org/officeDocument/2006/relationships/hyperlink" Target="https://developers.naver.com/docs/serviceapi/search/shopping" TargetMode="External"/><Relationship Id="rId4" Type="http://schemas.openxmlformats.org/officeDocument/2006/relationships/hyperlink" Target="https://developers.google.com/youtube/documentation?hl=ko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5F39FB57-2C1C-22EF-9C70-E0B807FAD2B8}"/>
              </a:ext>
            </a:extLst>
          </p:cNvPr>
          <p:cNvGrpSpPr>
            <a:grpSpLocks/>
          </p:cNvGrpSpPr>
          <p:nvPr/>
        </p:nvGrpSpPr>
        <p:grpSpPr>
          <a:xfrm>
            <a:off x="3525567" y="1549411"/>
            <a:ext cx="5351733" cy="1166141"/>
            <a:chOff x="4492752" y="215757"/>
            <a:chExt cx="1478280" cy="54182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1A196C-1072-49AD-36E9-16454755B2C5}"/>
                </a:ext>
              </a:extLst>
            </p:cNvPr>
            <p:cNvSpPr>
              <a:spLocks/>
            </p:cNvSpPr>
            <p:nvPr/>
          </p:nvSpPr>
          <p:spPr>
            <a:xfrm>
              <a:off x="4492752" y="215757"/>
              <a:ext cx="1478280" cy="464795"/>
            </a:xfrm>
            <a:prstGeom prst="roundRect">
              <a:avLst/>
            </a:prstGeom>
            <a:solidFill>
              <a:srgbClr val="023224"/>
            </a:solidFill>
            <a:ln w="31750">
              <a:solidFill>
                <a:srgbClr val="023224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endParaRPr lang="ko-KR" alt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25151BA-8523-4CA1-8582-EB0BBB154430}"/>
                </a:ext>
              </a:extLst>
            </p:cNvPr>
            <p:cNvSpPr>
              <a:spLocks/>
            </p:cNvSpPr>
            <p:nvPr/>
          </p:nvSpPr>
          <p:spPr>
            <a:xfrm>
              <a:off x="4514020" y="253582"/>
              <a:ext cx="1433855" cy="504000"/>
            </a:xfrm>
            <a:prstGeom prst="roundRect">
              <a:avLst>
                <a:gd name="adj" fmla="val 11749"/>
              </a:avLst>
            </a:prstGeom>
            <a:solidFill>
              <a:srgbClr val="023224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altLang="ko-KR" sz="2400" dirty="0"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SSAFY </a:t>
              </a:r>
              <a:r>
                <a:rPr lang="en-US" altLang="ko-KR" sz="2400" dirty="0">
                  <a:solidFill>
                    <a:srgbClr val="FFCF02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1</a:t>
              </a:r>
              <a:r>
                <a:rPr lang="ko-KR" altLang="en-US" sz="2400" dirty="0">
                  <a:solidFill>
                    <a:srgbClr val="FFCF02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학기 최종 관통</a:t>
              </a:r>
              <a:r>
                <a:rPr lang="en-US" altLang="ko-KR" sz="2400" dirty="0">
                  <a:solidFill>
                    <a:srgbClr val="FFCF02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ko-KR" altLang="en-US" sz="2400" dirty="0">
                  <a:solidFill>
                    <a:srgbClr val="FFCF02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</a:t>
              </a:r>
              <a:endParaRPr lang="ko-KR" altLang="en-US" sz="24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/>
          </p:cNvGrpSpPr>
          <p:nvPr/>
        </p:nvGrpSpPr>
        <p:grpSpPr>
          <a:xfrm>
            <a:off x="2739977" y="2110614"/>
            <a:ext cx="7115221" cy="2982086"/>
            <a:chOff x="210052" y="448056"/>
            <a:chExt cx="11753608" cy="620234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/>
            </p:cNvSpPr>
            <p:nvPr/>
          </p:nvSpPr>
          <p:spPr>
            <a:xfrm>
              <a:off x="210052" y="448056"/>
              <a:ext cx="11753608" cy="6202342"/>
            </a:xfrm>
            <a:prstGeom prst="roundRect">
              <a:avLst>
                <a:gd name="adj" fmla="val 17543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/>
            </p:cNvSpPr>
            <p:nvPr/>
          </p:nvSpPr>
          <p:spPr>
            <a:xfrm>
              <a:off x="382256" y="633284"/>
              <a:ext cx="11409195" cy="5800258"/>
            </a:xfrm>
            <a:prstGeom prst="roundRect">
              <a:avLst>
                <a:gd name="adj" fmla="val 13821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40" y="3069683"/>
            <a:ext cx="2612289" cy="1114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41FBF-D6FA-7463-A604-8F5ADB22C29B}"/>
              </a:ext>
            </a:extLst>
          </p:cNvPr>
          <p:cNvSpPr txBox="1"/>
          <p:nvPr/>
        </p:nvSpPr>
        <p:spPr>
          <a:xfrm>
            <a:off x="2811437" y="2298532"/>
            <a:ext cx="6972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400" dirty="0">
                <a:solidFill>
                  <a:srgbClr val="02322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피트니스 통합 웹 서비스</a:t>
            </a:r>
            <a:endParaRPr lang="en-US" altLang="ko-KR" sz="3600" kern="0" dirty="0">
              <a:ln w="107950">
                <a:noFill/>
              </a:ln>
              <a:solidFill>
                <a:srgbClr val="023224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BD491-455F-7CE4-AA66-90C1C6AA5808}"/>
              </a:ext>
            </a:extLst>
          </p:cNvPr>
          <p:cNvSpPr txBox="1"/>
          <p:nvPr/>
        </p:nvSpPr>
        <p:spPr>
          <a:xfrm>
            <a:off x="3012996" y="4185769"/>
            <a:ext cx="65691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4400" dirty="0">
                <a:solidFill>
                  <a:srgbClr val="02322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최종</a:t>
            </a:r>
            <a:r>
              <a:rPr lang="ko-KR" altLang="en-US" sz="4400" kern="0" dirty="0">
                <a:ln w="107950">
                  <a:noFill/>
                </a:ln>
                <a:solidFill>
                  <a:srgbClr val="02322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완료 보고서</a:t>
            </a:r>
            <a:endParaRPr lang="en-US" altLang="ko-KR" sz="4400" kern="0" dirty="0">
              <a:ln w="107950">
                <a:noFill/>
              </a:ln>
              <a:solidFill>
                <a:srgbClr val="02322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F1E3D-E291-9B88-97F2-B5F737C2C32C}"/>
              </a:ext>
            </a:extLst>
          </p:cNvPr>
          <p:cNvSpPr txBox="1"/>
          <p:nvPr/>
        </p:nvSpPr>
        <p:spPr>
          <a:xfrm>
            <a:off x="9518678" y="5371721"/>
            <a:ext cx="248610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r">
              <a:defRPr/>
            </a:pPr>
            <a:r>
              <a:rPr lang="en-US" altLang="ko-KR" sz="2400" kern="0" dirty="0">
                <a:ln w="107950">
                  <a:noFill/>
                </a:ln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400" kern="0" dirty="0">
                <a:ln w="107950">
                  <a:noFill/>
                </a:ln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 서울 </a:t>
            </a:r>
            <a:r>
              <a:rPr lang="en-US" altLang="ko-KR" sz="2400" kern="0" dirty="0">
                <a:ln w="107950">
                  <a:noFill/>
                </a:ln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2400" kern="0" dirty="0">
                <a:ln w="107950">
                  <a:noFill/>
                </a:ln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</a:t>
            </a:r>
            <a:endParaRPr lang="en-US" altLang="ko-KR" sz="2400" kern="0" dirty="0">
              <a:ln w="107950">
                <a:noFill/>
              </a:ln>
              <a:solidFill>
                <a:srgbClr val="02322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2" algn="r">
              <a:defRPr/>
            </a:pPr>
            <a:r>
              <a:rPr lang="en-US" altLang="ko-KR" sz="2800" kern="0" dirty="0" err="1">
                <a:ln w="107950">
                  <a:noFill/>
                </a:ln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ChoiGPT</a:t>
            </a:r>
            <a:r>
              <a:rPr lang="en-US" altLang="ko-KR" sz="2800" kern="0" dirty="0">
                <a:ln w="107950">
                  <a:noFill/>
                </a:ln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kern="0" dirty="0">
                <a:ln w="107950">
                  <a:noFill/>
                </a:ln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</a:t>
            </a:r>
            <a:endParaRPr lang="en-US" altLang="ko-KR" sz="2800" kern="0" dirty="0">
              <a:ln w="107950">
                <a:noFill/>
              </a:ln>
              <a:solidFill>
                <a:srgbClr val="02322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61C2F-BA42-BB7F-E191-5A32A845E1E1}"/>
              </a:ext>
            </a:extLst>
          </p:cNvPr>
          <p:cNvSpPr txBox="1"/>
          <p:nvPr/>
        </p:nvSpPr>
        <p:spPr>
          <a:xfrm>
            <a:off x="9518678" y="6159892"/>
            <a:ext cx="2486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r">
              <a:defRPr/>
            </a:pPr>
            <a:r>
              <a:rPr lang="ko-KR" altLang="en-US" sz="2400" kern="0" dirty="0">
                <a:ln w="107950">
                  <a:noFill/>
                </a:ln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최영진 최지원</a:t>
            </a:r>
            <a:endParaRPr lang="en-US" altLang="ko-KR" sz="2400" kern="0" dirty="0">
              <a:ln w="107950">
                <a:noFill/>
              </a:ln>
              <a:solidFill>
                <a:srgbClr val="02322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67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54480E-DC45-ADB6-57BF-C512F7246613}"/>
              </a:ext>
            </a:extLst>
          </p:cNvPr>
          <p:cNvSpPr txBox="1"/>
          <p:nvPr/>
        </p:nvSpPr>
        <p:spPr>
          <a:xfrm>
            <a:off x="1354509" y="503722"/>
            <a:ext cx="29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64CEF-5FEC-7EFC-9517-8E8714FA2BAA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86493-A648-328E-6946-12DB060245FF}"/>
              </a:ext>
            </a:extLst>
          </p:cNvPr>
          <p:cNvSpPr txBox="1"/>
          <p:nvPr/>
        </p:nvSpPr>
        <p:spPr>
          <a:xfrm>
            <a:off x="7969309" y="503722"/>
            <a:ext cx="394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 소개 및 역할 분담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4965D-0F26-5A12-418E-EABE2068BD0E}"/>
              </a:ext>
            </a:extLst>
          </p:cNvPr>
          <p:cNvSpPr txBox="1"/>
          <p:nvPr/>
        </p:nvSpPr>
        <p:spPr>
          <a:xfrm>
            <a:off x="1492032" y="4052790"/>
            <a:ext cx="394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최영진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614D8-653F-63B0-44A2-B8BDDD57465B}"/>
              </a:ext>
            </a:extLst>
          </p:cNvPr>
          <p:cNvSpPr txBox="1"/>
          <p:nvPr/>
        </p:nvSpPr>
        <p:spPr>
          <a:xfrm>
            <a:off x="6750836" y="4052790"/>
            <a:ext cx="394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EC400-9E02-1CA7-235F-830948F45093}"/>
              </a:ext>
            </a:extLst>
          </p:cNvPr>
          <p:cNvSpPr txBox="1"/>
          <p:nvPr/>
        </p:nvSpPr>
        <p:spPr>
          <a:xfrm>
            <a:off x="1492032" y="4640260"/>
            <a:ext cx="3942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팀장</a:t>
            </a:r>
            <a:endParaRPr lang="en-US" altLang="ko-KR" sz="2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기능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 화면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마이페이지 구성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유튜브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칼로리 계산기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몸무게 그래프 기능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CSS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마무리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1BC9E-6E88-F8D3-1740-58C56F23F137}"/>
              </a:ext>
            </a:extLst>
          </p:cNvPr>
          <p:cNvSpPr txBox="1"/>
          <p:nvPr/>
        </p:nvSpPr>
        <p:spPr>
          <a:xfrm>
            <a:off x="6750836" y="4640260"/>
            <a:ext cx="3942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</a:t>
            </a:r>
            <a:endParaRPr lang="en-US" altLang="ko-KR" sz="2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상세 화면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자유게시판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댓글 기능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찜하기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난이도 평가 기능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쇼핑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 화면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발표 준비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0135579-78EF-F2E3-FB1D-4CB14C4ED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776717"/>
            <a:ext cx="2118403" cy="20169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E5346C-0CB9-0C95-E385-6292E2461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3" y="1743944"/>
            <a:ext cx="2260597" cy="20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2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54480E-DC45-ADB6-57BF-C512F7246613}"/>
              </a:ext>
            </a:extLst>
          </p:cNvPr>
          <p:cNvSpPr txBox="1"/>
          <p:nvPr/>
        </p:nvSpPr>
        <p:spPr>
          <a:xfrm>
            <a:off x="1354509" y="503722"/>
            <a:ext cx="29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64CEF-5FEC-7EFC-9517-8E8714FA2BAA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FEE3-2E81-D2C1-0B90-73B8B436A010}"/>
              </a:ext>
            </a:extLst>
          </p:cNvPr>
          <p:cNvSpPr txBox="1"/>
          <p:nvPr/>
        </p:nvSpPr>
        <p:spPr>
          <a:xfrm>
            <a:off x="8724900" y="503722"/>
            <a:ext cx="342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진행 계획 일정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C853EDE-9E48-14B2-520E-EFF4F26334CD}"/>
              </a:ext>
            </a:extLst>
          </p:cNvPr>
          <p:cNvCxnSpPr>
            <a:cxnSpLocks/>
          </p:cNvCxnSpPr>
          <p:nvPr/>
        </p:nvCxnSpPr>
        <p:spPr>
          <a:xfrm>
            <a:off x="6096000" y="2228653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7FB435-06EB-85CE-23AD-EB04B9ED0CCA}"/>
              </a:ext>
            </a:extLst>
          </p:cNvPr>
          <p:cNvGrpSpPr/>
          <p:nvPr/>
        </p:nvGrpSpPr>
        <p:grpSpPr>
          <a:xfrm>
            <a:off x="969196" y="1214563"/>
            <a:ext cx="10253608" cy="907577"/>
            <a:chOff x="626725" y="1399079"/>
            <a:chExt cx="10253608" cy="907577"/>
          </a:xfrm>
        </p:grpSpPr>
        <p:sp>
          <p:nvSpPr>
            <p:cNvPr id="7" name="모서리가 둥근 직사각형 80">
              <a:extLst>
                <a:ext uri="{FF2B5EF4-FFF2-40B4-BE49-F238E27FC236}">
                  <a16:creationId xmlns:a16="http://schemas.microsoft.com/office/drawing/2014/main" id="{F1224268-9345-F35A-DC79-9FC417D9702F}"/>
                </a:ext>
              </a:extLst>
            </p:cNvPr>
            <p:cNvSpPr/>
            <p:nvPr/>
          </p:nvSpPr>
          <p:spPr>
            <a:xfrm>
              <a:off x="2132242" y="1399081"/>
              <a:ext cx="8748091" cy="907574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양쪽 모서리가 둥근 사각형 81">
              <a:extLst>
                <a:ext uri="{FF2B5EF4-FFF2-40B4-BE49-F238E27FC236}">
                  <a16:creationId xmlns:a16="http://schemas.microsoft.com/office/drawing/2014/main" id="{AA3AA8E3-D077-8356-A041-BFD48F36D37D}"/>
                </a:ext>
              </a:extLst>
            </p:cNvPr>
            <p:cNvSpPr/>
            <p:nvPr/>
          </p:nvSpPr>
          <p:spPr>
            <a:xfrm rot="16200000" flipH="1">
              <a:off x="1061192" y="964614"/>
              <a:ext cx="907577" cy="1776508"/>
            </a:xfrm>
            <a:prstGeom prst="round2SameRect">
              <a:avLst/>
            </a:prstGeom>
            <a:solidFill>
              <a:srgbClr val="FFCF02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4B670A5-138B-F850-FDA8-B297D036F7C7}"/>
                </a:ext>
              </a:extLst>
            </p:cNvPr>
            <p:cNvSpPr/>
            <p:nvPr/>
          </p:nvSpPr>
          <p:spPr>
            <a:xfrm>
              <a:off x="626725" y="1680960"/>
              <a:ext cx="17765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11/16-17</a:t>
              </a:r>
              <a:endParaRPr lang="en-US" altLang="ko-KR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A6006D-6449-A88B-E648-326B5D0858F7}"/>
                </a:ext>
              </a:extLst>
            </p:cNvPr>
            <p:cNvSpPr txBox="1"/>
            <p:nvPr/>
          </p:nvSpPr>
          <p:spPr>
            <a:xfrm>
              <a:off x="2506977" y="1467926"/>
              <a:ext cx="8199597" cy="78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ko-KR" altLang="en-US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계획 작성</a:t>
              </a:r>
              <a:r>
                <a:rPr lang="en-US" altLang="ko-KR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테이블 구조도 </a:t>
              </a:r>
              <a:r>
                <a:rPr lang="en-US" altLang="ko-KR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ERD </a:t>
              </a:r>
              <a:r>
                <a:rPr lang="ko-KR" altLang="en-US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작성</a:t>
              </a:r>
              <a:r>
                <a:rPr lang="en-US" altLang="ko-KR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화면설계서 작성</a:t>
              </a:r>
              <a:endParaRPr lang="en-US" altLang="ko-KR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ts val="2800"/>
                </a:lnSpc>
              </a:pP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로그인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회원가입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로그인 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JWT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 변경</a:t>
              </a:r>
              <a:r>
                <a:rPr lang="en-US" altLang="ko-KR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rgbClr val="E46962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쇼핑 </a:t>
              </a:r>
              <a:r>
                <a:rPr lang="en-US" altLang="ko-KR" dirty="0">
                  <a:solidFill>
                    <a:srgbClr val="E46962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API </a:t>
              </a:r>
              <a:r>
                <a:rPr lang="ko-KR" altLang="en-US" dirty="0">
                  <a:solidFill>
                    <a:srgbClr val="E46962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활용 화면 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D44578-9095-72BB-EC5F-D53978423FC9}"/>
              </a:ext>
            </a:extLst>
          </p:cNvPr>
          <p:cNvGrpSpPr/>
          <p:nvPr/>
        </p:nvGrpSpPr>
        <p:grpSpPr>
          <a:xfrm>
            <a:off x="964625" y="2695166"/>
            <a:ext cx="10262751" cy="654583"/>
            <a:chOff x="617582" y="1399079"/>
            <a:chExt cx="10262751" cy="907577"/>
          </a:xfrm>
        </p:grpSpPr>
        <p:sp>
          <p:nvSpPr>
            <p:cNvPr id="20" name="모서리가 둥근 직사각형 80">
              <a:extLst>
                <a:ext uri="{FF2B5EF4-FFF2-40B4-BE49-F238E27FC236}">
                  <a16:creationId xmlns:a16="http://schemas.microsoft.com/office/drawing/2014/main" id="{7717585B-CA38-13B9-D771-649C593E473D}"/>
                </a:ext>
              </a:extLst>
            </p:cNvPr>
            <p:cNvSpPr/>
            <p:nvPr/>
          </p:nvSpPr>
          <p:spPr>
            <a:xfrm>
              <a:off x="2132242" y="1399081"/>
              <a:ext cx="8748091" cy="907574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양쪽 모서리가 둥근 사각형 81">
              <a:extLst>
                <a:ext uri="{FF2B5EF4-FFF2-40B4-BE49-F238E27FC236}">
                  <a16:creationId xmlns:a16="http://schemas.microsoft.com/office/drawing/2014/main" id="{378D07BF-85D2-8D0B-767F-5FB9BF973E32}"/>
                </a:ext>
              </a:extLst>
            </p:cNvPr>
            <p:cNvSpPr/>
            <p:nvPr/>
          </p:nvSpPr>
          <p:spPr>
            <a:xfrm rot="16200000" flipH="1">
              <a:off x="1061192" y="964614"/>
              <a:ext cx="907577" cy="1776508"/>
            </a:xfrm>
            <a:prstGeom prst="round2SameRect">
              <a:avLst/>
            </a:prstGeom>
            <a:solidFill>
              <a:srgbClr val="FFCF02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DD235F8-7D8D-83B6-55C0-F32E9EEC8831}"/>
                </a:ext>
              </a:extLst>
            </p:cNvPr>
            <p:cNvSpPr/>
            <p:nvPr/>
          </p:nvSpPr>
          <p:spPr>
            <a:xfrm>
              <a:off x="617582" y="1592918"/>
              <a:ext cx="1776509" cy="554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11/18-19</a:t>
              </a:r>
              <a:endParaRPr lang="en-US" altLang="ko-KR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8A718-15DF-5CC2-D8D2-D416199A69AD}"/>
                </a:ext>
              </a:extLst>
            </p:cNvPr>
            <p:cNvSpPr txBox="1"/>
            <p:nvPr/>
          </p:nvSpPr>
          <p:spPr>
            <a:xfrm>
              <a:off x="2506977" y="1579301"/>
              <a:ext cx="8199597" cy="51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유튜브 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API 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활용 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DB 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추가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solidFill>
                    <a:srgbClr val="E46962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자유게시판 및 영상 상세화면 리뷰 기능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D815AB9-EBE0-BA5A-E6C8-A02891B77F3A}"/>
              </a:ext>
            </a:extLst>
          </p:cNvPr>
          <p:cNvGrpSpPr/>
          <p:nvPr/>
        </p:nvGrpSpPr>
        <p:grpSpPr>
          <a:xfrm>
            <a:off x="969197" y="3922775"/>
            <a:ext cx="10253606" cy="907577"/>
            <a:chOff x="626727" y="1399079"/>
            <a:chExt cx="10253606" cy="907577"/>
          </a:xfrm>
        </p:grpSpPr>
        <p:sp>
          <p:nvSpPr>
            <p:cNvPr id="28" name="모서리가 둥근 직사각형 80">
              <a:extLst>
                <a:ext uri="{FF2B5EF4-FFF2-40B4-BE49-F238E27FC236}">
                  <a16:creationId xmlns:a16="http://schemas.microsoft.com/office/drawing/2014/main" id="{62B9AFAF-4D2C-BA12-6411-68494B821D37}"/>
                </a:ext>
              </a:extLst>
            </p:cNvPr>
            <p:cNvSpPr/>
            <p:nvPr/>
          </p:nvSpPr>
          <p:spPr>
            <a:xfrm>
              <a:off x="2132242" y="1399081"/>
              <a:ext cx="8748091" cy="907574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양쪽 모서리가 둥근 사각형 81">
              <a:extLst>
                <a:ext uri="{FF2B5EF4-FFF2-40B4-BE49-F238E27FC236}">
                  <a16:creationId xmlns:a16="http://schemas.microsoft.com/office/drawing/2014/main" id="{4A9CCAB3-5E50-501A-C0A1-A28C5EEB6FD5}"/>
                </a:ext>
              </a:extLst>
            </p:cNvPr>
            <p:cNvSpPr/>
            <p:nvPr/>
          </p:nvSpPr>
          <p:spPr>
            <a:xfrm rot="16200000" flipH="1">
              <a:off x="1061192" y="964614"/>
              <a:ext cx="907577" cy="1776508"/>
            </a:xfrm>
            <a:prstGeom prst="round2SameRect">
              <a:avLst/>
            </a:prstGeom>
            <a:solidFill>
              <a:srgbClr val="FFCF02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848FA5-11FB-35AC-4B5F-8472617CED2E}"/>
                </a:ext>
              </a:extLst>
            </p:cNvPr>
            <p:cNvSpPr/>
            <p:nvPr/>
          </p:nvSpPr>
          <p:spPr>
            <a:xfrm>
              <a:off x="876239" y="1665395"/>
              <a:ext cx="17765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11/20-21</a:t>
              </a:r>
              <a:endParaRPr lang="en-US" altLang="ko-KR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7364D4-C699-524B-766E-E749E7F37163}"/>
                </a:ext>
              </a:extLst>
            </p:cNvPr>
            <p:cNvSpPr txBox="1"/>
            <p:nvPr/>
          </p:nvSpPr>
          <p:spPr>
            <a:xfrm>
              <a:off x="2517251" y="1457652"/>
              <a:ext cx="8361398" cy="78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메인 화면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ID / PW 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찾기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기본 정보 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&amp; PW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변경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몸무게 그래프 기능</a:t>
              </a:r>
              <a:endParaRPr lang="en-US" altLang="ko-KR" dirty="0">
                <a:solidFill>
                  <a:srgbClr val="4588F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ts val="2800"/>
                </a:lnSpc>
              </a:pPr>
              <a:r>
                <a:rPr lang="ko-KR" altLang="en-US" dirty="0">
                  <a:solidFill>
                    <a:srgbClr val="E46962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영상 리뷰 및 자유게시판의 댓글 기능</a:t>
              </a: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5B78DC5-7D7F-2974-8BF1-75974A642E93}"/>
              </a:ext>
            </a:extLst>
          </p:cNvPr>
          <p:cNvCxnSpPr>
            <a:cxnSpLocks/>
          </p:cNvCxnSpPr>
          <p:nvPr/>
        </p:nvCxnSpPr>
        <p:spPr>
          <a:xfrm>
            <a:off x="6091427" y="3456262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FA8F15-0B90-126D-F106-1A2231567727}"/>
              </a:ext>
            </a:extLst>
          </p:cNvPr>
          <p:cNvGrpSpPr/>
          <p:nvPr/>
        </p:nvGrpSpPr>
        <p:grpSpPr>
          <a:xfrm>
            <a:off x="969197" y="5403377"/>
            <a:ext cx="10253606" cy="907577"/>
            <a:chOff x="626727" y="1399079"/>
            <a:chExt cx="10253606" cy="907577"/>
          </a:xfrm>
        </p:grpSpPr>
        <p:sp>
          <p:nvSpPr>
            <p:cNvPr id="34" name="모서리가 둥근 직사각형 80">
              <a:extLst>
                <a:ext uri="{FF2B5EF4-FFF2-40B4-BE49-F238E27FC236}">
                  <a16:creationId xmlns:a16="http://schemas.microsoft.com/office/drawing/2014/main" id="{C7BE8532-31CD-13C4-B8C2-8FDEF70B071C}"/>
                </a:ext>
              </a:extLst>
            </p:cNvPr>
            <p:cNvSpPr/>
            <p:nvPr/>
          </p:nvSpPr>
          <p:spPr>
            <a:xfrm>
              <a:off x="2132242" y="1399081"/>
              <a:ext cx="8748091" cy="907574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5" name="양쪽 모서리가 둥근 사각형 81">
              <a:extLst>
                <a:ext uri="{FF2B5EF4-FFF2-40B4-BE49-F238E27FC236}">
                  <a16:creationId xmlns:a16="http://schemas.microsoft.com/office/drawing/2014/main" id="{F8C77287-4C0F-D4ED-1DF2-18E8CD0921EA}"/>
                </a:ext>
              </a:extLst>
            </p:cNvPr>
            <p:cNvSpPr/>
            <p:nvPr/>
          </p:nvSpPr>
          <p:spPr>
            <a:xfrm rot="16200000" flipH="1">
              <a:off x="1061192" y="964614"/>
              <a:ext cx="907577" cy="1776508"/>
            </a:xfrm>
            <a:prstGeom prst="round2SameRect">
              <a:avLst/>
            </a:prstGeom>
            <a:solidFill>
              <a:srgbClr val="FFCF02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8AD4F6-C1C9-1048-D720-50D2F641A27C}"/>
                </a:ext>
              </a:extLst>
            </p:cNvPr>
            <p:cNvSpPr/>
            <p:nvPr/>
          </p:nvSpPr>
          <p:spPr>
            <a:xfrm>
              <a:off x="876239" y="1665395"/>
              <a:ext cx="17765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11/22-23</a:t>
              </a:r>
              <a:endParaRPr lang="en-US" altLang="ko-KR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447251-A77D-8E48-FB83-8B5FE1F824FD}"/>
                </a:ext>
              </a:extLst>
            </p:cNvPr>
            <p:cNvSpPr txBox="1"/>
            <p:nvPr/>
          </p:nvSpPr>
          <p:spPr>
            <a:xfrm>
              <a:off x="2517251" y="1457652"/>
              <a:ext cx="8361398" cy="78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마이페이지 메뉴 별 기능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칼로리 계산기</a:t>
              </a: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rgbClr val="E46962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영상 </a:t>
              </a:r>
              <a:r>
                <a:rPr lang="ko-KR" altLang="en-US" dirty="0" err="1">
                  <a:solidFill>
                    <a:srgbClr val="E46962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찜하기</a:t>
              </a:r>
              <a:r>
                <a:rPr lang="ko-KR" altLang="en-US" dirty="0">
                  <a:solidFill>
                    <a:srgbClr val="E46962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및 난이도 평가 기능</a:t>
              </a:r>
              <a:endParaRPr lang="en-US" altLang="ko-KR" dirty="0">
                <a:solidFill>
                  <a:srgbClr val="E4696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ts val="2800"/>
                </a:lnSpc>
              </a:pPr>
              <a:r>
                <a:rPr lang="en-US" altLang="ko-KR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CSS </a:t>
              </a:r>
              <a:r>
                <a:rPr lang="ko-KR" altLang="en-US" dirty="0">
                  <a:solidFill>
                    <a:srgbClr val="4588F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마무리 </a:t>
              </a:r>
              <a:r>
                <a:rPr lang="ko-KR" altLang="en-US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및 </a:t>
              </a:r>
              <a:r>
                <a:rPr lang="ko-KR" altLang="en-US" dirty="0">
                  <a:solidFill>
                    <a:srgbClr val="E46962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발표 준비</a:t>
              </a:r>
            </a:p>
          </p:txBody>
        </p: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A53EF64-1DC9-A0F0-208C-EA036890FDA7}"/>
              </a:ext>
            </a:extLst>
          </p:cNvPr>
          <p:cNvCxnSpPr>
            <a:cxnSpLocks/>
          </p:cNvCxnSpPr>
          <p:nvPr/>
        </p:nvCxnSpPr>
        <p:spPr>
          <a:xfrm>
            <a:off x="6096000" y="4936865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8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54480E-DC45-ADB6-57BF-C512F7246613}"/>
              </a:ext>
            </a:extLst>
          </p:cNvPr>
          <p:cNvSpPr txBox="1"/>
          <p:nvPr/>
        </p:nvSpPr>
        <p:spPr>
          <a:xfrm>
            <a:off x="1354509" y="503722"/>
            <a:ext cx="29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ED21A8-BEB7-AC74-75A8-D0900590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3" y="235877"/>
            <a:ext cx="10375014" cy="619979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0160C45-63A7-B3E2-E25B-D23663F80D94}"/>
              </a:ext>
            </a:extLst>
          </p:cNvPr>
          <p:cNvGrpSpPr/>
          <p:nvPr/>
        </p:nvGrpSpPr>
        <p:grpSpPr>
          <a:xfrm>
            <a:off x="9344671" y="529759"/>
            <a:ext cx="2284856" cy="461665"/>
            <a:chOff x="9565241" y="503722"/>
            <a:chExt cx="2284856" cy="46166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9ECB0A-78A7-F4E3-9DC2-2DB97C9588C0}"/>
                </a:ext>
              </a:extLst>
            </p:cNvPr>
            <p:cNvSpPr/>
            <p:nvPr/>
          </p:nvSpPr>
          <p:spPr>
            <a:xfrm>
              <a:off x="9716213" y="554757"/>
              <a:ext cx="1982913" cy="359595"/>
            </a:xfrm>
            <a:prstGeom prst="rect">
              <a:avLst/>
            </a:prstGeom>
            <a:solidFill>
              <a:srgbClr val="FFCF0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75CD42-F8D0-C561-F4A8-1F43EEB3A95D}"/>
                </a:ext>
              </a:extLst>
            </p:cNvPr>
            <p:cNvSpPr txBox="1"/>
            <p:nvPr/>
          </p:nvSpPr>
          <p:spPr>
            <a:xfrm>
              <a:off x="9565241" y="503722"/>
              <a:ext cx="2284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02322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일정 정리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43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C902788-DFBB-AA40-6EEE-0569CE128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97" t="33625" r="2901" b="6067"/>
          <a:stretch/>
        </p:blipFill>
        <p:spPr>
          <a:xfrm>
            <a:off x="1607958" y="491316"/>
            <a:ext cx="8976084" cy="587536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1963E91-3B0B-1DE2-377E-0239E4E9157A}"/>
              </a:ext>
            </a:extLst>
          </p:cNvPr>
          <p:cNvGrpSpPr/>
          <p:nvPr/>
        </p:nvGrpSpPr>
        <p:grpSpPr>
          <a:xfrm>
            <a:off x="10074661" y="529759"/>
            <a:ext cx="1554866" cy="435441"/>
            <a:chOff x="9565241" y="503722"/>
            <a:chExt cx="2284856" cy="46166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D9E75DF-3C0E-0B67-69E5-21795FEC97DB}"/>
                </a:ext>
              </a:extLst>
            </p:cNvPr>
            <p:cNvSpPr/>
            <p:nvPr/>
          </p:nvSpPr>
          <p:spPr>
            <a:xfrm>
              <a:off x="9716213" y="554757"/>
              <a:ext cx="1982913" cy="359595"/>
            </a:xfrm>
            <a:prstGeom prst="rect">
              <a:avLst/>
            </a:prstGeom>
            <a:solidFill>
              <a:srgbClr val="FFCF0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CEA056-2633-066E-0652-AC5DEC36A52F}"/>
                </a:ext>
              </a:extLst>
            </p:cNvPr>
            <p:cNvSpPr txBox="1"/>
            <p:nvPr/>
          </p:nvSpPr>
          <p:spPr>
            <a:xfrm>
              <a:off x="9565241" y="503722"/>
              <a:ext cx="2284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2322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ERD </a:t>
              </a:r>
              <a:r>
                <a:rPr lang="ko-KR" altLang="en-US" sz="2400" dirty="0">
                  <a:solidFill>
                    <a:srgbClr val="02322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89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7E0F3E9-2EFC-0708-2D28-D6CD76B7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5" y="844099"/>
            <a:ext cx="11522231" cy="557406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6023B9C-755F-2789-903C-02CC6D37D971}"/>
              </a:ext>
            </a:extLst>
          </p:cNvPr>
          <p:cNvGrpSpPr/>
          <p:nvPr/>
        </p:nvGrpSpPr>
        <p:grpSpPr>
          <a:xfrm>
            <a:off x="9067800" y="529759"/>
            <a:ext cx="2561727" cy="830997"/>
            <a:chOff x="9565241" y="503722"/>
            <a:chExt cx="2284856" cy="83099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439D536-1B8B-6EA0-377C-EBF14FCF75D5}"/>
                </a:ext>
              </a:extLst>
            </p:cNvPr>
            <p:cNvSpPr/>
            <p:nvPr/>
          </p:nvSpPr>
          <p:spPr>
            <a:xfrm>
              <a:off x="9716213" y="554757"/>
              <a:ext cx="1982913" cy="359595"/>
            </a:xfrm>
            <a:prstGeom prst="rect">
              <a:avLst/>
            </a:prstGeom>
            <a:solidFill>
              <a:srgbClr val="FFCF0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46941B-44B2-8F6E-17D5-15CD59106AA4}"/>
                </a:ext>
              </a:extLst>
            </p:cNvPr>
            <p:cNvSpPr txBox="1"/>
            <p:nvPr/>
          </p:nvSpPr>
          <p:spPr>
            <a:xfrm>
              <a:off x="9565241" y="503722"/>
              <a:ext cx="22848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02322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화면 설계서 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79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7C00BF-ED52-4B2C-2156-270DC146DCFE}"/>
              </a:ext>
            </a:extLst>
          </p:cNvPr>
          <p:cNvSpPr txBox="1"/>
          <p:nvPr/>
        </p:nvSpPr>
        <p:spPr>
          <a:xfrm>
            <a:off x="764795" y="817336"/>
            <a:ext cx="3556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>
                <a:solidFill>
                  <a:srgbClr val="FFCF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ONTENTS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5A85AA-F4EB-7B1C-CA1C-A8857ACA7A49}"/>
              </a:ext>
            </a:extLst>
          </p:cNvPr>
          <p:cNvCxnSpPr/>
          <p:nvPr/>
        </p:nvCxnSpPr>
        <p:spPr>
          <a:xfrm>
            <a:off x="3187700" y="1198996"/>
            <a:ext cx="7772400" cy="0"/>
          </a:xfrm>
          <a:prstGeom prst="line">
            <a:avLst/>
          </a:prstGeom>
          <a:ln w="12700">
            <a:solidFill>
              <a:srgbClr val="023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F3CF76-D5F7-3DF8-E7BA-9266FC8046BD}"/>
              </a:ext>
            </a:extLst>
          </p:cNvPr>
          <p:cNvGrpSpPr/>
          <p:nvPr/>
        </p:nvGrpSpPr>
        <p:grpSpPr>
          <a:xfrm>
            <a:off x="1152497" y="2839425"/>
            <a:ext cx="1854200" cy="1440948"/>
            <a:chOff x="1411540" y="2818914"/>
            <a:chExt cx="1854200" cy="14409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D760DA-0447-13DC-7508-AAC1AD75EAA6}"/>
                </a:ext>
              </a:extLst>
            </p:cNvPr>
            <p:cNvSpPr txBox="1"/>
            <p:nvPr/>
          </p:nvSpPr>
          <p:spPr>
            <a:xfrm>
              <a:off x="1664603" y="2818914"/>
              <a:ext cx="13480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>
                      <a:lumMod val="75000"/>
                    </a:schemeClr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99B021-54D0-DB90-82BC-256E3E0A27E1}"/>
                </a:ext>
              </a:extLst>
            </p:cNvPr>
            <p:cNvSpPr txBox="1"/>
            <p:nvPr/>
          </p:nvSpPr>
          <p:spPr>
            <a:xfrm>
              <a:off x="1411540" y="3798197"/>
              <a:ext cx="185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기획의도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30118F2-FFA5-8391-6F1D-E466FBDE0A0B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92" y="3657637"/>
              <a:ext cx="1091297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76F800-2FE3-BE70-A37F-678E7ECD3150}"/>
              </a:ext>
            </a:extLst>
          </p:cNvPr>
          <p:cNvGrpSpPr/>
          <p:nvPr/>
        </p:nvGrpSpPr>
        <p:grpSpPr>
          <a:xfrm>
            <a:off x="6500055" y="2648925"/>
            <a:ext cx="1854200" cy="2616333"/>
            <a:chOff x="1411540" y="2628414"/>
            <a:chExt cx="1854200" cy="26163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B67376-3C6F-23AD-1284-3BDFD1EA75C8}"/>
                </a:ext>
              </a:extLst>
            </p:cNvPr>
            <p:cNvSpPr txBox="1"/>
            <p:nvPr/>
          </p:nvSpPr>
          <p:spPr>
            <a:xfrm>
              <a:off x="1664603" y="2628414"/>
              <a:ext cx="13480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ln w="28575">
                    <a:solidFill>
                      <a:srgbClr val="023224"/>
                    </a:solidFill>
                  </a:ln>
                  <a:solidFill>
                    <a:srgbClr val="FFCF02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6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B27319-5E9A-5ADA-D587-441C38A5E152}"/>
                </a:ext>
              </a:extLst>
            </p:cNvPr>
            <p:cNvSpPr txBox="1"/>
            <p:nvPr/>
          </p:nvSpPr>
          <p:spPr>
            <a:xfrm>
              <a:off x="1411540" y="3798197"/>
              <a:ext cx="18542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02322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결과</a:t>
              </a:r>
              <a:endParaRPr lang="en-US" altLang="ko-KR" sz="28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800" dirty="0">
                  <a:solidFill>
                    <a:srgbClr val="02322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및 시연</a:t>
              </a:r>
            </a:p>
            <a:p>
              <a:pPr algn="ctr"/>
              <a:endPara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F4ECA0-26BA-E4ED-20E0-60D3F321CFA7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92" y="3657637"/>
              <a:ext cx="1091297" cy="0"/>
            </a:xfrm>
            <a:prstGeom prst="line">
              <a:avLst/>
            </a:prstGeom>
            <a:ln w="19050">
              <a:solidFill>
                <a:srgbClr val="0232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86FB187-BF51-39E2-F2AA-753C0B99FEFD}"/>
              </a:ext>
            </a:extLst>
          </p:cNvPr>
          <p:cNvSpPr txBox="1"/>
          <p:nvPr/>
        </p:nvSpPr>
        <p:spPr>
          <a:xfrm>
            <a:off x="9426896" y="2839425"/>
            <a:ext cx="134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76247-A937-BE75-4F50-ED94F736B14E}"/>
              </a:ext>
            </a:extLst>
          </p:cNvPr>
          <p:cNvSpPr txBox="1"/>
          <p:nvPr/>
        </p:nvSpPr>
        <p:spPr>
          <a:xfrm>
            <a:off x="9173833" y="3818708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마무리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7FC172E-B125-8D57-28C9-DDC026BCE5BE}"/>
              </a:ext>
            </a:extLst>
          </p:cNvPr>
          <p:cNvCxnSpPr>
            <a:cxnSpLocks/>
          </p:cNvCxnSpPr>
          <p:nvPr/>
        </p:nvCxnSpPr>
        <p:spPr>
          <a:xfrm>
            <a:off x="9555285" y="3678148"/>
            <a:ext cx="109129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BF6489-6359-2366-DE90-71F8B11A368D}"/>
              </a:ext>
            </a:extLst>
          </p:cNvPr>
          <p:cNvSpPr txBox="1"/>
          <p:nvPr/>
        </p:nvSpPr>
        <p:spPr>
          <a:xfrm>
            <a:off x="4079339" y="2839425"/>
            <a:ext cx="134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BEF539-C9AA-91E9-4101-AB6EF8A86C6E}"/>
              </a:ext>
            </a:extLst>
          </p:cNvPr>
          <p:cNvSpPr txBox="1"/>
          <p:nvPr/>
        </p:nvSpPr>
        <p:spPr>
          <a:xfrm>
            <a:off x="3606800" y="3818708"/>
            <a:ext cx="231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설계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70818C-7E13-28A1-4AD2-85CD996FAAD8}"/>
              </a:ext>
            </a:extLst>
          </p:cNvPr>
          <p:cNvCxnSpPr>
            <a:cxnSpLocks/>
          </p:cNvCxnSpPr>
          <p:nvPr/>
        </p:nvCxnSpPr>
        <p:spPr>
          <a:xfrm>
            <a:off x="4207728" y="3678148"/>
            <a:ext cx="109129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02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E875FA-27F6-B967-B131-D7E9339AAF1D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F32D7-3D19-16DF-B94E-A3EC5A01C9A4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4" name="그림 13" descr="텍스트, 신발류, 스크린샷, 나무이(가) 표시된 사진&#10;&#10;자동 생성된 설명">
            <a:extLst>
              <a:ext uri="{FF2B5EF4-FFF2-40B4-BE49-F238E27FC236}">
                <a16:creationId xmlns:a16="http://schemas.microsoft.com/office/drawing/2014/main" id="{D9FAFC8F-940D-A4EC-671E-205880035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35" y="1203878"/>
            <a:ext cx="9092678" cy="5211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CC6375-F6FC-7A87-AB71-CD4ECC161F5A}"/>
              </a:ext>
            </a:extLst>
          </p:cNvPr>
          <p:cNvSpPr txBox="1"/>
          <p:nvPr/>
        </p:nvSpPr>
        <p:spPr>
          <a:xfrm>
            <a:off x="7338952" y="503722"/>
            <a:ext cx="4815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화면</a:t>
            </a:r>
            <a:r>
              <a:rPr lang="en-US" altLang="ko-KR" sz="24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"/"</a:t>
            </a:r>
            <a:r>
              <a:rPr lang="en-US" altLang="ko-KR" sz="24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solidFill>
                <a:srgbClr val="02322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8D4221-EA27-E345-477E-C115E0C8DE6C}"/>
              </a:ext>
            </a:extLst>
          </p:cNvPr>
          <p:cNvSpPr/>
          <p:nvPr/>
        </p:nvSpPr>
        <p:spPr>
          <a:xfrm>
            <a:off x="631014" y="1034600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FFFE7C-2E04-EFA9-9CDD-547A09B6C8BD}"/>
              </a:ext>
            </a:extLst>
          </p:cNvPr>
          <p:cNvSpPr/>
          <p:nvPr/>
        </p:nvSpPr>
        <p:spPr>
          <a:xfrm>
            <a:off x="2627122" y="1044597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AEE998-9429-C342-5FD6-279B87694091}"/>
              </a:ext>
            </a:extLst>
          </p:cNvPr>
          <p:cNvSpPr/>
          <p:nvPr/>
        </p:nvSpPr>
        <p:spPr>
          <a:xfrm>
            <a:off x="7338952" y="1034600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A102CB-B5C4-D11E-8A53-13D0E16ABF43}"/>
              </a:ext>
            </a:extLst>
          </p:cNvPr>
          <p:cNvSpPr/>
          <p:nvPr/>
        </p:nvSpPr>
        <p:spPr>
          <a:xfrm>
            <a:off x="5865167" y="2169133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AD3C43-BA8C-229E-502D-8432C150601B}"/>
              </a:ext>
            </a:extLst>
          </p:cNvPr>
          <p:cNvSpPr/>
          <p:nvPr/>
        </p:nvSpPr>
        <p:spPr>
          <a:xfrm>
            <a:off x="5177613" y="3972532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9879C8-27D1-454F-2C4C-7B5168CA85D8}"/>
              </a:ext>
            </a:extLst>
          </p:cNvPr>
          <p:cNvSpPr/>
          <p:nvPr/>
        </p:nvSpPr>
        <p:spPr>
          <a:xfrm>
            <a:off x="3358459" y="5760978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4B8B6C3-7D04-C2CD-7083-49ED5DB21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6" y="1943422"/>
            <a:ext cx="2040996" cy="1345084"/>
          </a:xfrm>
          <a:prstGeom prst="rect">
            <a:avLst/>
          </a:prstGeom>
          <a:ln w="38100">
            <a:solidFill>
              <a:srgbClr val="FFCF02"/>
            </a:solidFill>
          </a:ln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F9E38095-3516-DEB9-8C08-F73B8DF02FE9}"/>
              </a:ext>
            </a:extLst>
          </p:cNvPr>
          <p:cNvSpPr/>
          <p:nvPr/>
        </p:nvSpPr>
        <p:spPr>
          <a:xfrm rot="2120712">
            <a:off x="3009849" y="1600808"/>
            <a:ext cx="287867" cy="461665"/>
          </a:xfrm>
          <a:prstGeom prst="downArrow">
            <a:avLst/>
          </a:prstGeom>
          <a:solidFill>
            <a:srgbClr val="FFCF0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D6F25F-ABAD-3ED8-576F-67977314BEAA}"/>
              </a:ext>
            </a:extLst>
          </p:cNvPr>
          <p:cNvSpPr/>
          <p:nvPr/>
        </p:nvSpPr>
        <p:spPr>
          <a:xfrm>
            <a:off x="8632658" y="1906308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8BDE24-D2E9-A782-B71A-27E50FA28395}"/>
              </a:ext>
            </a:extLst>
          </p:cNvPr>
          <p:cNvSpPr txBox="1"/>
          <p:nvPr/>
        </p:nvSpPr>
        <p:spPr>
          <a:xfrm>
            <a:off x="9077874" y="1756499"/>
            <a:ext cx="246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로고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 화면으로 라우팅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E3CEBF-0651-6F48-FC01-21DC535F04BB}"/>
              </a:ext>
            </a:extLst>
          </p:cNvPr>
          <p:cNvSpPr/>
          <p:nvPr/>
        </p:nvSpPr>
        <p:spPr>
          <a:xfrm>
            <a:off x="8632658" y="2800188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E26E7-7481-843E-1370-BD02CD011CFD}"/>
              </a:ext>
            </a:extLst>
          </p:cNvPr>
          <p:cNvSpPr txBox="1"/>
          <p:nvPr/>
        </p:nvSpPr>
        <p:spPr>
          <a:xfrm>
            <a:off x="9077874" y="2434935"/>
            <a:ext cx="2468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헤더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운동영상 목록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커뮤니티</a:t>
            </a:r>
            <a:endParaRPr lang="en-US" altLang="ko-KR" sz="1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쇼핑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칼로리 계산기</a:t>
            </a:r>
            <a:endParaRPr lang="en-US" altLang="ko-KR" sz="1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화면으로 라우팅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4EAC4D-0C0E-D610-480E-4E649BADEA76}"/>
              </a:ext>
            </a:extLst>
          </p:cNvPr>
          <p:cNvSpPr/>
          <p:nvPr/>
        </p:nvSpPr>
        <p:spPr>
          <a:xfrm>
            <a:off x="8632658" y="3736203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DBB6EF-FB78-E19F-E352-54514EABDBAE}"/>
              </a:ext>
            </a:extLst>
          </p:cNvPr>
          <p:cNvSpPr txBox="1"/>
          <p:nvPr/>
        </p:nvSpPr>
        <p:spPr>
          <a:xfrm>
            <a:off x="9077874" y="3586394"/>
            <a:ext cx="246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 화면으로 라우팅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4285DD-BC60-5730-451A-95FBAB56CC5B}"/>
              </a:ext>
            </a:extLst>
          </p:cNvPr>
          <p:cNvSpPr/>
          <p:nvPr/>
        </p:nvSpPr>
        <p:spPr>
          <a:xfrm>
            <a:off x="8632658" y="4330529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5C4E4-71EE-30B3-550F-B9D73F042B8F}"/>
              </a:ext>
            </a:extLst>
          </p:cNvPr>
          <p:cNvSpPr txBox="1"/>
          <p:nvPr/>
        </p:nvSpPr>
        <p:spPr>
          <a:xfrm>
            <a:off x="9077874" y="4288441"/>
            <a:ext cx="246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설명 영역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E27470-9A3D-BF87-6A0C-76FB2A397008}"/>
              </a:ext>
            </a:extLst>
          </p:cNvPr>
          <p:cNvSpPr/>
          <p:nvPr/>
        </p:nvSpPr>
        <p:spPr>
          <a:xfrm>
            <a:off x="8632658" y="5084381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E66C67-434C-DFA5-521B-603B58A3FB46}"/>
              </a:ext>
            </a:extLst>
          </p:cNvPr>
          <p:cNvSpPr txBox="1"/>
          <p:nvPr/>
        </p:nvSpPr>
        <p:spPr>
          <a:xfrm>
            <a:off x="8950322" y="4934572"/>
            <a:ext cx="2723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운동하러 가기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운동 영상 목록 화면으로 라우팅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0D8B45-7FDD-8685-7E9C-BCD9560E6317}"/>
              </a:ext>
            </a:extLst>
          </p:cNvPr>
          <p:cNvSpPr/>
          <p:nvPr/>
        </p:nvSpPr>
        <p:spPr>
          <a:xfrm>
            <a:off x="8632658" y="5793596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B53CC6-A809-E718-3230-375E04EB6EF2}"/>
              </a:ext>
            </a:extLst>
          </p:cNvPr>
          <p:cNvSpPr txBox="1"/>
          <p:nvPr/>
        </p:nvSpPr>
        <p:spPr>
          <a:xfrm>
            <a:off x="8950322" y="5751508"/>
            <a:ext cx="272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푸터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영역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49240A-4AE7-86B4-C544-7E5EE4A701F4}"/>
              </a:ext>
            </a:extLst>
          </p:cNvPr>
          <p:cNvSpPr txBox="1"/>
          <p:nvPr/>
        </p:nvSpPr>
        <p:spPr>
          <a:xfrm>
            <a:off x="685385" y="3432136"/>
            <a:ext cx="2468397" cy="584775"/>
          </a:xfrm>
          <a:prstGeom prst="rect">
            <a:avLst/>
          </a:prstGeom>
          <a:solidFill>
            <a:srgbClr val="FFCF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 시 </a:t>
            </a:r>
            <a:r>
              <a:rPr lang="ko-KR" altLang="en-US" sz="1600" dirty="0" err="1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기준별</a:t>
            </a:r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영상 목록 화면으로 라우팅</a:t>
            </a:r>
            <a:endParaRPr lang="en-US" altLang="ko-KR" sz="16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82AF63-F231-F6BF-6BA0-9F4528AFE5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099" r="4445" b="91473"/>
          <a:stretch/>
        </p:blipFill>
        <p:spPr>
          <a:xfrm>
            <a:off x="4968161" y="428863"/>
            <a:ext cx="2088372" cy="584775"/>
          </a:xfrm>
          <a:prstGeom prst="rect">
            <a:avLst/>
          </a:prstGeom>
          <a:ln w="38100">
            <a:solidFill>
              <a:srgbClr val="FFCF02"/>
            </a:solidFill>
          </a:ln>
        </p:spPr>
      </p:pic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B4C91168-5E7E-F9A5-A26F-23CDBA2AA851}"/>
              </a:ext>
            </a:extLst>
          </p:cNvPr>
          <p:cNvSpPr/>
          <p:nvPr/>
        </p:nvSpPr>
        <p:spPr>
          <a:xfrm rot="7510296">
            <a:off x="6947715" y="769469"/>
            <a:ext cx="287867" cy="461665"/>
          </a:xfrm>
          <a:prstGeom prst="downArrow">
            <a:avLst/>
          </a:prstGeom>
          <a:solidFill>
            <a:srgbClr val="FFCF0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1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1C1DA-1E1E-418E-2144-5480F514814C}"/>
              </a:ext>
            </a:extLst>
          </p:cNvPr>
          <p:cNvSpPr txBox="1"/>
          <p:nvPr/>
        </p:nvSpPr>
        <p:spPr>
          <a:xfrm>
            <a:off x="-98459" y="1243393"/>
            <a:ext cx="4815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화면</a:t>
            </a:r>
            <a:r>
              <a:rPr lang="en-US" altLang="ko-KR" sz="20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0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"/login"</a:t>
            </a:r>
            <a:r>
              <a:rPr lang="en-US" altLang="ko-KR" sz="20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000" dirty="0">
              <a:solidFill>
                <a:srgbClr val="02322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224124A-7D25-374D-8885-0B27BBAB3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t="14076" r="30977" b="19403"/>
          <a:stretch/>
        </p:blipFill>
        <p:spPr>
          <a:xfrm>
            <a:off x="694499" y="1695063"/>
            <a:ext cx="3603009" cy="4561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D6F35C-041A-8F7A-4618-3E2B36414162}"/>
              </a:ext>
            </a:extLst>
          </p:cNvPr>
          <p:cNvSpPr txBox="1"/>
          <p:nvPr/>
        </p:nvSpPr>
        <p:spPr>
          <a:xfrm>
            <a:off x="3890024" y="1243393"/>
            <a:ext cx="4815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 화면</a:t>
            </a:r>
            <a:r>
              <a:rPr lang="en-US" altLang="ko-KR" sz="20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0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</a:t>
            </a:r>
            <a:r>
              <a:rPr lang="en-US" altLang="ko-KR" sz="2000" dirty="0">
                <a:solidFill>
                  <a:srgbClr val="1EA4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:"/</a:t>
            </a:r>
            <a:r>
              <a:rPr lang="en-US" altLang="ko-KR" sz="2000" b="0" dirty="0" err="1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regist</a:t>
            </a:r>
            <a:r>
              <a:rPr lang="en-US" altLang="ko-KR" sz="2000" dirty="0">
                <a:solidFill>
                  <a:srgbClr val="1EA4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2000" b="0" dirty="0">
                <a:solidFill>
                  <a:srgbClr val="02322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2000" b="0" dirty="0">
              <a:solidFill>
                <a:srgbClr val="CCCCCC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201152-C4EB-65C7-5413-A69262CB13E6}"/>
              </a:ext>
            </a:extLst>
          </p:cNvPr>
          <p:cNvSpPr/>
          <p:nvPr/>
        </p:nvSpPr>
        <p:spPr>
          <a:xfrm>
            <a:off x="463666" y="2915973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ED3F21-9EDE-00AE-6997-8E3273D5CEB4}"/>
              </a:ext>
            </a:extLst>
          </p:cNvPr>
          <p:cNvSpPr/>
          <p:nvPr/>
        </p:nvSpPr>
        <p:spPr>
          <a:xfrm>
            <a:off x="463666" y="3860625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E8EBC2-384C-B642-45EE-8A2081FBBA06}"/>
              </a:ext>
            </a:extLst>
          </p:cNvPr>
          <p:cNvSpPr/>
          <p:nvPr/>
        </p:nvSpPr>
        <p:spPr>
          <a:xfrm>
            <a:off x="808237" y="5766024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39A80AE-5D2A-7BB3-4BC9-29D68ABD4874}"/>
              </a:ext>
            </a:extLst>
          </p:cNvPr>
          <p:cNvSpPr/>
          <p:nvPr/>
        </p:nvSpPr>
        <p:spPr>
          <a:xfrm>
            <a:off x="8601953" y="683443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C196FE-0B1E-53F4-CDF9-233C2E527C06}"/>
              </a:ext>
            </a:extLst>
          </p:cNvPr>
          <p:cNvSpPr txBox="1"/>
          <p:nvPr/>
        </p:nvSpPr>
        <p:spPr>
          <a:xfrm>
            <a:off x="8911359" y="641355"/>
            <a:ext cx="271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아이디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 입력 칸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9946D4-34EC-5E52-8B60-F2F070BBD1CE}"/>
              </a:ext>
            </a:extLst>
          </p:cNvPr>
          <p:cNvSpPr/>
          <p:nvPr/>
        </p:nvSpPr>
        <p:spPr>
          <a:xfrm>
            <a:off x="8601953" y="1275315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3F4C94-89CA-F840-CE2A-974FC29501D8}"/>
              </a:ext>
            </a:extLst>
          </p:cNvPr>
          <p:cNvSpPr txBox="1"/>
          <p:nvPr/>
        </p:nvSpPr>
        <p:spPr>
          <a:xfrm>
            <a:off x="8911359" y="1192283"/>
            <a:ext cx="271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3A2EF5-D3F5-084F-D344-DC2BC2BDB35C}"/>
              </a:ext>
            </a:extLst>
          </p:cNvPr>
          <p:cNvSpPr/>
          <p:nvPr/>
        </p:nvSpPr>
        <p:spPr>
          <a:xfrm>
            <a:off x="8601953" y="2097954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2CD54F-67D2-6E52-1FE7-9D20EC7CAFE8}"/>
              </a:ext>
            </a:extLst>
          </p:cNvPr>
          <p:cNvSpPr txBox="1"/>
          <p:nvPr/>
        </p:nvSpPr>
        <p:spPr>
          <a:xfrm>
            <a:off x="8911359" y="1802713"/>
            <a:ext cx="2718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아이디 찾기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 찾기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D38725F-87B1-4A7A-E256-7D3FACF90351}"/>
              </a:ext>
            </a:extLst>
          </p:cNvPr>
          <p:cNvSpPr/>
          <p:nvPr/>
        </p:nvSpPr>
        <p:spPr>
          <a:xfrm>
            <a:off x="8621208" y="3481238"/>
            <a:ext cx="300051" cy="285157"/>
          </a:xfrm>
          <a:prstGeom prst="rect">
            <a:avLst/>
          </a:prstGeom>
          <a:solidFill>
            <a:srgbClr val="1EA4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0BCE76-C482-A2CC-C9DA-04CFE2E069A0}"/>
              </a:ext>
            </a:extLst>
          </p:cNvPr>
          <p:cNvSpPr txBox="1"/>
          <p:nvPr/>
        </p:nvSpPr>
        <p:spPr>
          <a:xfrm>
            <a:off x="8930614" y="3185150"/>
            <a:ext cx="271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아이디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칸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중복 확인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유효성 검사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/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826BEA-590B-C331-C526-6F8C1F221E33}"/>
              </a:ext>
            </a:extLst>
          </p:cNvPr>
          <p:cNvSpPr/>
          <p:nvPr/>
        </p:nvSpPr>
        <p:spPr>
          <a:xfrm>
            <a:off x="8621208" y="4637598"/>
            <a:ext cx="300051" cy="285157"/>
          </a:xfrm>
          <a:prstGeom prst="rect">
            <a:avLst/>
          </a:prstGeom>
          <a:solidFill>
            <a:srgbClr val="1EA4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6805FCD-E421-F24A-81CC-F5990738E217}"/>
              </a:ext>
            </a:extLst>
          </p:cNvPr>
          <p:cNvSpPr/>
          <p:nvPr/>
        </p:nvSpPr>
        <p:spPr>
          <a:xfrm>
            <a:off x="8621208" y="5429149"/>
            <a:ext cx="300051" cy="285157"/>
          </a:xfrm>
          <a:prstGeom prst="rect">
            <a:avLst/>
          </a:prstGeom>
          <a:solidFill>
            <a:srgbClr val="1EA4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FDDAF8-1B5C-86DB-CA05-7FC50C55433B}"/>
              </a:ext>
            </a:extLst>
          </p:cNvPr>
          <p:cNvSpPr txBox="1"/>
          <p:nvPr/>
        </p:nvSpPr>
        <p:spPr>
          <a:xfrm>
            <a:off x="8930614" y="4346508"/>
            <a:ext cx="2718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 입력 및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재확인 칸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유효성 검사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556C0-40FA-7600-42AF-5A15B4097386}"/>
              </a:ext>
            </a:extLst>
          </p:cNvPr>
          <p:cNvSpPr/>
          <p:nvPr/>
        </p:nvSpPr>
        <p:spPr>
          <a:xfrm>
            <a:off x="8628866" y="6090049"/>
            <a:ext cx="300051" cy="285157"/>
          </a:xfrm>
          <a:prstGeom prst="rect">
            <a:avLst/>
          </a:prstGeom>
          <a:solidFill>
            <a:srgbClr val="1EA4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22D890-5E77-32EC-D073-D38EEEBB7D74}"/>
              </a:ext>
            </a:extLst>
          </p:cNvPr>
          <p:cNvSpPr txBox="1"/>
          <p:nvPr/>
        </p:nvSpPr>
        <p:spPr>
          <a:xfrm>
            <a:off x="8938272" y="5307092"/>
            <a:ext cx="271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닉네임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이메일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생년월일 입력 칸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F853F2-19CB-4DE5-1861-9B4D9F9D1989}"/>
              </a:ext>
            </a:extLst>
          </p:cNvPr>
          <p:cNvSpPr txBox="1"/>
          <p:nvPr/>
        </p:nvSpPr>
        <p:spPr>
          <a:xfrm>
            <a:off x="8938272" y="6071027"/>
            <a:ext cx="271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가입 버튼 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유효성 검사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3A12452-9947-F47A-B7FA-147AADDB4EF1}"/>
              </a:ext>
            </a:extLst>
          </p:cNvPr>
          <p:cNvCxnSpPr/>
          <p:nvPr/>
        </p:nvCxnSpPr>
        <p:spPr>
          <a:xfrm>
            <a:off x="8420669" y="2915973"/>
            <a:ext cx="322885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61BA99EB-931E-F775-19BC-8DEDABE9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4" t="14123" r="17683"/>
          <a:stretch/>
        </p:blipFill>
        <p:spPr>
          <a:xfrm>
            <a:off x="4429579" y="1820484"/>
            <a:ext cx="3858670" cy="43111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76EE4B-E98D-3570-9FF5-0B4FB9FF5514}"/>
              </a:ext>
            </a:extLst>
          </p:cNvPr>
          <p:cNvSpPr/>
          <p:nvPr/>
        </p:nvSpPr>
        <p:spPr>
          <a:xfrm>
            <a:off x="4213047" y="2389362"/>
            <a:ext cx="461665" cy="461665"/>
          </a:xfrm>
          <a:prstGeom prst="rect">
            <a:avLst/>
          </a:prstGeom>
          <a:solidFill>
            <a:srgbClr val="1EA4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953CFD-F3DC-F948-99A8-77E6E453E015}"/>
              </a:ext>
            </a:extLst>
          </p:cNvPr>
          <p:cNvSpPr/>
          <p:nvPr/>
        </p:nvSpPr>
        <p:spPr>
          <a:xfrm>
            <a:off x="4630467" y="3161496"/>
            <a:ext cx="461665" cy="461665"/>
          </a:xfrm>
          <a:prstGeom prst="rect">
            <a:avLst/>
          </a:prstGeom>
          <a:solidFill>
            <a:srgbClr val="1EA4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8D4F38-BE9F-31D0-5302-153D217A3591}"/>
              </a:ext>
            </a:extLst>
          </p:cNvPr>
          <p:cNvSpPr/>
          <p:nvPr/>
        </p:nvSpPr>
        <p:spPr>
          <a:xfrm>
            <a:off x="4259244" y="4124316"/>
            <a:ext cx="461665" cy="461665"/>
          </a:xfrm>
          <a:prstGeom prst="rect">
            <a:avLst/>
          </a:prstGeom>
          <a:solidFill>
            <a:srgbClr val="1EA4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D8FEAE-AA85-7B2C-33E4-40AF10DA26AC}"/>
              </a:ext>
            </a:extLst>
          </p:cNvPr>
          <p:cNvSpPr/>
          <p:nvPr/>
        </p:nvSpPr>
        <p:spPr>
          <a:xfrm>
            <a:off x="4454910" y="5304359"/>
            <a:ext cx="461665" cy="461665"/>
          </a:xfrm>
          <a:prstGeom prst="rect">
            <a:avLst/>
          </a:prstGeom>
          <a:solidFill>
            <a:srgbClr val="1EA4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4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 descr="텍스트, 스크린샷, 여성, 사람이(가) 표시된 사진&#10;&#10;자동 생성된 설명">
            <a:extLst>
              <a:ext uri="{FF2B5EF4-FFF2-40B4-BE49-F238E27FC236}">
                <a16:creationId xmlns:a16="http://schemas.microsoft.com/office/drawing/2014/main" id="{6AAFD92D-3BE1-ED1B-265C-B18FDD5A0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4" r="15152"/>
          <a:stretch/>
        </p:blipFill>
        <p:spPr>
          <a:xfrm>
            <a:off x="1754743" y="1325518"/>
            <a:ext cx="6197455" cy="4881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78E97-CF26-D816-0D19-05C920F4E989}"/>
              </a:ext>
            </a:extLst>
          </p:cNvPr>
          <p:cNvSpPr txBox="1"/>
          <p:nvPr/>
        </p:nvSpPr>
        <p:spPr>
          <a:xfrm>
            <a:off x="5774076" y="514510"/>
            <a:ext cx="590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운동 영상 목록 화면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부위별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"/video"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dirty="0">
              <a:solidFill>
                <a:srgbClr val="02322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9C73D0-D202-0B68-77E9-4867A6B0B107}"/>
              </a:ext>
            </a:extLst>
          </p:cNvPr>
          <p:cNvSpPr/>
          <p:nvPr/>
        </p:nvSpPr>
        <p:spPr>
          <a:xfrm>
            <a:off x="2901604" y="1573327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B7641C-5BD5-36CD-7333-FFBA439A61BC}"/>
              </a:ext>
            </a:extLst>
          </p:cNvPr>
          <p:cNvSpPr/>
          <p:nvPr/>
        </p:nvSpPr>
        <p:spPr>
          <a:xfrm>
            <a:off x="1257961" y="2826774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968D7A-C4EE-32D7-72A8-A6AA60CF861D}"/>
              </a:ext>
            </a:extLst>
          </p:cNvPr>
          <p:cNvSpPr/>
          <p:nvPr/>
        </p:nvSpPr>
        <p:spPr>
          <a:xfrm>
            <a:off x="8331500" y="2749791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FC269-F045-9057-AD5E-686264217DC1}"/>
              </a:ext>
            </a:extLst>
          </p:cNvPr>
          <p:cNvSpPr txBox="1"/>
          <p:nvPr/>
        </p:nvSpPr>
        <p:spPr>
          <a:xfrm>
            <a:off x="8776716" y="2599982"/>
            <a:ext cx="27374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부위 카테고리 선택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en-US" altLang="ko-KR" sz="1400" u="sng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u="sng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</a:t>
            </a:r>
            <a:r>
              <a:rPr lang="en-US" altLang="ko-KR" sz="1400" u="sng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400" u="sng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상체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하체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ctr"/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전신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교정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스트레칭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8376DA-C0C5-91F5-60FA-CA61E2335366}"/>
              </a:ext>
            </a:extLst>
          </p:cNvPr>
          <p:cNvSpPr/>
          <p:nvPr/>
        </p:nvSpPr>
        <p:spPr>
          <a:xfrm>
            <a:off x="8331500" y="4085455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F7B1C-FC57-E05F-FF6E-A4385DD86F4E}"/>
              </a:ext>
            </a:extLst>
          </p:cNvPr>
          <p:cNvSpPr txBox="1"/>
          <p:nvPr/>
        </p:nvSpPr>
        <p:spPr>
          <a:xfrm>
            <a:off x="8776716" y="3720202"/>
            <a:ext cx="24683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운동 영상 영역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썸네일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제목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 err="1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유튜버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이름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등록 날짜</a:t>
            </a:r>
            <a:endParaRPr lang="en-US" altLang="ko-KR" sz="1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상세 화면으로 라우팅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85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9E7FF67-405F-060B-0562-F17EA42C9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3" r="13495" b="8393"/>
          <a:stretch/>
        </p:blipFill>
        <p:spPr>
          <a:xfrm>
            <a:off x="509713" y="1560977"/>
            <a:ext cx="5845996" cy="40994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F14EE4-5538-988E-1838-0161E1665683}"/>
              </a:ext>
            </a:extLst>
          </p:cNvPr>
          <p:cNvSpPr txBox="1"/>
          <p:nvPr/>
        </p:nvSpPr>
        <p:spPr>
          <a:xfrm>
            <a:off x="4654192" y="514510"/>
            <a:ext cx="714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운동 영상 목록 화면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난이도별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"/</a:t>
            </a:r>
            <a:r>
              <a:rPr lang="en-US" altLang="ko-KR" sz="2400" b="0" dirty="0" err="1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video</a:t>
            </a:r>
            <a:r>
              <a:rPr lang="en-US" altLang="ko-KR" sz="2400" dirty="0" err="1">
                <a:solidFill>
                  <a:srgbClr val="1EA4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Level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dirty="0">
              <a:solidFill>
                <a:srgbClr val="02322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9A23E1B-380E-4CA3-732B-BFF7A32A43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7" r="13479" b="15172"/>
          <a:stretch/>
        </p:blipFill>
        <p:spPr>
          <a:xfrm>
            <a:off x="6267806" y="1298846"/>
            <a:ext cx="5486400" cy="1910874"/>
          </a:xfrm>
          <a:prstGeom prst="rect">
            <a:avLst/>
          </a:prstGeom>
          <a:ln w="38100">
            <a:solidFill>
              <a:srgbClr val="FFCF02"/>
            </a:solidFill>
          </a:ln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92846C6-47D1-234F-C007-B407A01BD2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6" r="13332"/>
          <a:stretch/>
        </p:blipFill>
        <p:spPr>
          <a:xfrm>
            <a:off x="6809457" y="4059654"/>
            <a:ext cx="4944749" cy="1150439"/>
          </a:xfrm>
          <a:prstGeom prst="rect">
            <a:avLst/>
          </a:prstGeom>
          <a:ln w="38100">
            <a:solidFill>
              <a:srgbClr val="FFCF02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F15F339-1829-9E8E-423F-F44F74E2EA0A}"/>
              </a:ext>
            </a:extLst>
          </p:cNvPr>
          <p:cNvSpPr/>
          <p:nvPr/>
        </p:nvSpPr>
        <p:spPr>
          <a:xfrm>
            <a:off x="4685743" y="1808786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2D3F39-291C-ADE0-ED65-E2D5D78BD6B5}"/>
              </a:ext>
            </a:extLst>
          </p:cNvPr>
          <p:cNvSpPr/>
          <p:nvPr/>
        </p:nvSpPr>
        <p:spPr>
          <a:xfrm>
            <a:off x="1487460" y="2270451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0BE3F4-16A9-DB67-C127-90CFC87E117A}"/>
              </a:ext>
            </a:extLst>
          </p:cNvPr>
          <p:cNvSpPr/>
          <p:nvPr/>
        </p:nvSpPr>
        <p:spPr>
          <a:xfrm>
            <a:off x="595059" y="5922529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CFB74-C0BB-EF1B-5699-04597A0363A3}"/>
              </a:ext>
            </a:extLst>
          </p:cNvPr>
          <p:cNvSpPr txBox="1"/>
          <p:nvPr/>
        </p:nvSpPr>
        <p:spPr>
          <a:xfrm>
            <a:off x="745084" y="5783294"/>
            <a:ext cx="2737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난이도 선택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en-US" altLang="ko-KR" sz="1400" u="sng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u="sng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</a:t>
            </a:r>
            <a:r>
              <a:rPr lang="en-US" altLang="ko-KR" sz="1400" u="sng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400" u="sng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1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단계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~5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A3A264-217D-3915-A7E2-473751E38F4A}"/>
              </a:ext>
            </a:extLst>
          </p:cNvPr>
          <p:cNvSpPr/>
          <p:nvPr/>
        </p:nvSpPr>
        <p:spPr>
          <a:xfrm>
            <a:off x="3797264" y="5908738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02204-8F19-CDFB-684C-21F42C0F7C90}"/>
              </a:ext>
            </a:extLst>
          </p:cNvPr>
          <p:cNvSpPr txBox="1"/>
          <p:nvPr/>
        </p:nvSpPr>
        <p:spPr>
          <a:xfrm>
            <a:off x="3947289" y="5714911"/>
            <a:ext cx="27374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목록 영역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 클릭 시</a:t>
            </a:r>
            <a:endParaRPr lang="en-US" altLang="ko-KR" sz="1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상세화면으로 라우팅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AD8433A-2926-7400-46C8-0C670A0EEC16}"/>
              </a:ext>
            </a:extLst>
          </p:cNvPr>
          <p:cNvSpPr/>
          <p:nvPr/>
        </p:nvSpPr>
        <p:spPr>
          <a:xfrm rot="15839579">
            <a:off x="5698295" y="1745253"/>
            <a:ext cx="287867" cy="461665"/>
          </a:xfrm>
          <a:prstGeom prst="downArrow">
            <a:avLst/>
          </a:prstGeom>
          <a:solidFill>
            <a:srgbClr val="FFCF0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F1548-117F-FAC7-45C6-B4AD59B15B61}"/>
              </a:ext>
            </a:extLst>
          </p:cNvPr>
          <p:cNvSpPr txBox="1"/>
          <p:nvPr/>
        </p:nvSpPr>
        <p:spPr>
          <a:xfrm>
            <a:off x="8162846" y="3354208"/>
            <a:ext cx="35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난이도 ★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버튼 클릭 후 화면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ACA38-F340-8E8F-0E5C-73C06259CA65}"/>
              </a:ext>
            </a:extLst>
          </p:cNvPr>
          <p:cNvSpPr txBox="1"/>
          <p:nvPr/>
        </p:nvSpPr>
        <p:spPr>
          <a:xfrm>
            <a:off x="7149103" y="5354581"/>
            <a:ext cx="460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난이도를 가진 영상이 없는 경우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51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7C00BF-ED52-4B2C-2156-270DC146DCFE}"/>
              </a:ext>
            </a:extLst>
          </p:cNvPr>
          <p:cNvSpPr txBox="1"/>
          <p:nvPr/>
        </p:nvSpPr>
        <p:spPr>
          <a:xfrm>
            <a:off x="764795" y="817336"/>
            <a:ext cx="3556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>
                <a:solidFill>
                  <a:srgbClr val="FFCF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ONTENTS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5A85AA-F4EB-7B1C-CA1C-A8857ACA7A49}"/>
              </a:ext>
            </a:extLst>
          </p:cNvPr>
          <p:cNvCxnSpPr/>
          <p:nvPr/>
        </p:nvCxnSpPr>
        <p:spPr>
          <a:xfrm>
            <a:off x="3187700" y="1198996"/>
            <a:ext cx="7772400" cy="0"/>
          </a:xfrm>
          <a:prstGeom prst="line">
            <a:avLst/>
          </a:prstGeom>
          <a:ln w="12700">
            <a:solidFill>
              <a:srgbClr val="023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C060E-004E-EB09-6CD9-A6E39D39BFE1}"/>
              </a:ext>
            </a:extLst>
          </p:cNvPr>
          <p:cNvSpPr txBox="1"/>
          <p:nvPr/>
        </p:nvSpPr>
        <p:spPr>
          <a:xfrm>
            <a:off x="4079339" y="2839425"/>
            <a:ext cx="134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CFDC9-2AEF-9516-27FB-3CB5176501C9}"/>
              </a:ext>
            </a:extLst>
          </p:cNvPr>
          <p:cNvSpPr txBox="1"/>
          <p:nvPr/>
        </p:nvSpPr>
        <p:spPr>
          <a:xfrm>
            <a:off x="3606800" y="3818708"/>
            <a:ext cx="231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설계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518984-92EE-E21E-6D86-950508AB93A6}"/>
              </a:ext>
            </a:extLst>
          </p:cNvPr>
          <p:cNvCxnSpPr>
            <a:cxnSpLocks/>
          </p:cNvCxnSpPr>
          <p:nvPr/>
        </p:nvCxnSpPr>
        <p:spPr>
          <a:xfrm>
            <a:off x="4207728" y="3678148"/>
            <a:ext cx="109129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F895B8-4B92-83C2-B03C-CC7BD9C0804A}"/>
              </a:ext>
            </a:extLst>
          </p:cNvPr>
          <p:cNvSpPr txBox="1"/>
          <p:nvPr/>
        </p:nvSpPr>
        <p:spPr>
          <a:xfrm>
            <a:off x="6753118" y="2839425"/>
            <a:ext cx="134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D9440-7152-8C64-F8BD-F089CBE7E3C7}"/>
              </a:ext>
            </a:extLst>
          </p:cNvPr>
          <p:cNvSpPr txBox="1"/>
          <p:nvPr/>
        </p:nvSpPr>
        <p:spPr>
          <a:xfrm>
            <a:off x="6500055" y="3818708"/>
            <a:ext cx="185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시연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0DD8028-9F0A-A978-D19A-62AF901A8F6C}"/>
              </a:ext>
            </a:extLst>
          </p:cNvPr>
          <p:cNvCxnSpPr>
            <a:cxnSpLocks/>
          </p:cNvCxnSpPr>
          <p:nvPr/>
        </p:nvCxnSpPr>
        <p:spPr>
          <a:xfrm>
            <a:off x="6881507" y="3678148"/>
            <a:ext cx="109129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A4BEB5-9CF7-A7F6-504E-321A708A1431}"/>
              </a:ext>
            </a:extLst>
          </p:cNvPr>
          <p:cNvSpPr txBox="1"/>
          <p:nvPr/>
        </p:nvSpPr>
        <p:spPr>
          <a:xfrm>
            <a:off x="9426896" y="2839425"/>
            <a:ext cx="134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692EF4-830E-A359-C0D6-9ADE03698584}"/>
              </a:ext>
            </a:extLst>
          </p:cNvPr>
          <p:cNvSpPr txBox="1"/>
          <p:nvPr/>
        </p:nvSpPr>
        <p:spPr>
          <a:xfrm>
            <a:off x="9173833" y="3818708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마무리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F120FD6-F015-D5CE-5EE3-8424582D5D4E}"/>
              </a:ext>
            </a:extLst>
          </p:cNvPr>
          <p:cNvCxnSpPr>
            <a:cxnSpLocks/>
          </p:cNvCxnSpPr>
          <p:nvPr/>
        </p:nvCxnSpPr>
        <p:spPr>
          <a:xfrm>
            <a:off x="9555285" y="3678148"/>
            <a:ext cx="109129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F23A7CE-0A8A-2CDF-709A-B3730A83A6F8}"/>
              </a:ext>
            </a:extLst>
          </p:cNvPr>
          <p:cNvSpPr txBox="1"/>
          <p:nvPr/>
        </p:nvSpPr>
        <p:spPr>
          <a:xfrm>
            <a:off x="1405560" y="2648925"/>
            <a:ext cx="1348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  <a:endParaRPr lang="ko-KR" altLang="en-US" sz="60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6206DE-8803-2AB2-3899-7BC1F058B451}"/>
              </a:ext>
            </a:extLst>
          </p:cNvPr>
          <p:cNvSpPr txBox="1"/>
          <p:nvPr/>
        </p:nvSpPr>
        <p:spPr>
          <a:xfrm>
            <a:off x="1152497" y="3818708"/>
            <a:ext cx="185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기획의도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6D717FD-BEB8-6741-C31B-F5C6513BC133}"/>
              </a:ext>
            </a:extLst>
          </p:cNvPr>
          <p:cNvCxnSpPr>
            <a:cxnSpLocks/>
          </p:cNvCxnSpPr>
          <p:nvPr/>
        </p:nvCxnSpPr>
        <p:spPr>
          <a:xfrm>
            <a:off x="1533949" y="3678148"/>
            <a:ext cx="1091297" cy="0"/>
          </a:xfrm>
          <a:prstGeom prst="line">
            <a:avLst/>
          </a:prstGeom>
          <a:ln w="19050">
            <a:solidFill>
              <a:srgbClr val="023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606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14EE4-5538-988E-1838-0161E1665683}"/>
              </a:ext>
            </a:extLst>
          </p:cNvPr>
          <p:cNvSpPr txBox="1"/>
          <p:nvPr/>
        </p:nvSpPr>
        <p:spPr>
          <a:xfrm>
            <a:off x="4654192" y="514510"/>
            <a:ext cx="714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운동 영상 목록 화면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난이도별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"/</a:t>
            </a:r>
            <a:r>
              <a:rPr lang="en-US" altLang="ko-KR" sz="2400" b="0" dirty="0" err="1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video</a:t>
            </a:r>
            <a:r>
              <a:rPr lang="en-US" altLang="ko-KR" sz="2400" dirty="0" err="1">
                <a:solidFill>
                  <a:srgbClr val="1EA4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Level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dirty="0">
              <a:solidFill>
                <a:srgbClr val="02322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BE4220C-85ED-9E97-479D-2A4142B73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48" y="1088497"/>
            <a:ext cx="8802770" cy="53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55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BB263B-B4DA-E258-1F21-17945482A4BE}"/>
              </a:ext>
            </a:extLst>
          </p:cNvPr>
          <p:cNvSpPr txBox="1"/>
          <p:nvPr/>
        </p:nvSpPr>
        <p:spPr>
          <a:xfrm>
            <a:off x="4900773" y="514510"/>
            <a:ext cx="678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운동 영상 상세 화면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"/video/:</a:t>
            </a:r>
            <a:r>
              <a:rPr lang="en-US" altLang="ko-KR" sz="2400" b="0" dirty="0" err="1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videoId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)_1</a:t>
            </a:r>
            <a:endParaRPr lang="ko-KR" altLang="en-US" sz="2400" dirty="0">
              <a:solidFill>
                <a:srgbClr val="02322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" name="그림 19" descr="스포츠, 근육, 보디빌딩, 체력이(가) 표시된 사진&#10;&#10;자동 생성된 설명">
            <a:extLst>
              <a:ext uri="{FF2B5EF4-FFF2-40B4-BE49-F238E27FC236}">
                <a16:creationId xmlns:a16="http://schemas.microsoft.com/office/drawing/2014/main" id="{70B5A8AE-AB6B-6586-76BE-574A4C9D8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1" y="1436957"/>
            <a:ext cx="8814181" cy="490074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6E5A48C-0B09-FFDD-C583-0CDDFAF6D06F}"/>
              </a:ext>
            </a:extLst>
          </p:cNvPr>
          <p:cNvSpPr/>
          <p:nvPr/>
        </p:nvSpPr>
        <p:spPr>
          <a:xfrm>
            <a:off x="3453236" y="5442613"/>
            <a:ext cx="728415" cy="734602"/>
          </a:xfrm>
          <a:prstGeom prst="ellipse">
            <a:avLst/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A6D164-78D3-4EE8-E12F-BCD208210300}"/>
              </a:ext>
            </a:extLst>
          </p:cNvPr>
          <p:cNvSpPr/>
          <p:nvPr/>
        </p:nvSpPr>
        <p:spPr>
          <a:xfrm>
            <a:off x="4069060" y="5749626"/>
            <a:ext cx="503555" cy="5078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4CF3F5-FA44-63B1-A2FD-709014BD9C26}"/>
              </a:ext>
            </a:extLst>
          </p:cNvPr>
          <p:cNvSpPr/>
          <p:nvPr/>
        </p:nvSpPr>
        <p:spPr>
          <a:xfrm>
            <a:off x="1449690" y="1694635"/>
            <a:ext cx="503555" cy="5078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F88EA2-E85B-BDAD-36FB-626628807B05}"/>
              </a:ext>
            </a:extLst>
          </p:cNvPr>
          <p:cNvSpPr/>
          <p:nvPr/>
        </p:nvSpPr>
        <p:spPr>
          <a:xfrm>
            <a:off x="10013532" y="3331045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34B62-9B0E-62C3-99C5-4F270FE1F0FF}"/>
              </a:ext>
            </a:extLst>
          </p:cNvPr>
          <p:cNvSpPr txBox="1"/>
          <p:nvPr/>
        </p:nvSpPr>
        <p:spPr>
          <a:xfrm>
            <a:off x="8944880" y="3853618"/>
            <a:ext cx="27374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플레이어 및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상세 정보 영역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 err="1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유튜버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등록일</a:t>
            </a:r>
            <a:endParaRPr lang="en-US" altLang="ko-KR" sz="14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7DDCB-F52B-78AB-2ECA-B052F273111A}"/>
              </a:ext>
            </a:extLst>
          </p:cNvPr>
          <p:cNvSpPr/>
          <p:nvPr/>
        </p:nvSpPr>
        <p:spPr>
          <a:xfrm>
            <a:off x="6924328" y="5892058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A00EA-C99F-161B-307C-06AB84A410E7}"/>
              </a:ext>
            </a:extLst>
          </p:cNvPr>
          <p:cNvSpPr txBox="1"/>
          <p:nvPr/>
        </p:nvSpPr>
        <p:spPr>
          <a:xfrm>
            <a:off x="7488800" y="5537480"/>
            <a:ext cx="40248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찜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 클릭 시 버튼 활성화 및 </a:t>
            </a:r>
            <a:r>
              <a:rPr lang="ko-KR" altLang="en-US" sz="1400" dirty="0" err="1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찜한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영상에 등록</a:t>
            </a:r>
            <a:r>
              <a:rPr lang="en-US" altLang="ko-KR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다시 클릭 시 비활성화 및 </a:t>
            </a:r>
            <a:r>
              <a:rPr lang="ko-KR" altLang="en-US" sz="1400" dirty="0" err="1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찜한</a:t>
            </a:r>
            <a:r>
              <a:rPr lang="ko-KR" altLang="en-US" sz="14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영상에서 삭제</a:t>
            </a:r>
          </a:p>
        </p:txBody>
      </p:sp>
    </p:spTree>
    <p:extLst>
      <p:ext uri="{BB962C8B-B14F-4D97-AF65-F5344CB8AC3E}">
        <p14:creationId xmlns:p14="http://schemas.microsoft.com/office/powerpoint/2010/main" val="712906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8B5A6DE-060B-5626-C7C7-E0C93B0115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40575" r="20807" b="18393"/>
          <a:stretch/>
        </p:blipFill>
        <p:spPr>
          <a:xfrm>
            <a:off x="6125083" y="1676454"/>
            <a:ext cx="5557204" cy="2184250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83624F8-2AA2-BDDF-D03B-5BB0B1370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-239" r="20807" b="61714"/>
          <a:stretch/>
        </p:blipFill>
        <p:spPr>
          <a:xfrm>
            <a:off x="369186" y="1148291"/>
            <a:ext cx="5557204" cy="20507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F88EA2-E85B-BDAD-36FB-626628807B05}"/>
              </a:ext>
            </a:extLst>
          </p:cNvPr>
          <p:cNvSpPr/>
          <p:nvPr/>
        </p:nvSpPr>
        <p:spPr>
          <a:xfrm>
            <a:off x="561794" y="3363930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34B62-9B0E-62C3-99C5-4F270FE1F0FF}"/>
              </a:ext>
            </a:extLst>
          </p:cNvPr>
          <p:cNvSpPr txBox="1"/>
          <p:nvPr/>
        </p:nvSpPr>
        <p:spPr>
          <a:xfrm>
            <a:off x="1011872" y="3362654"/>
            <a:ext cx="338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난이도 투표 및 결과영역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7DDCB-F52B-78AB-2ECA-B052F273111A}"/>
              </a:ext>
            </a:extLst>
          </p:cNvPr>
          <p:cNvSpPr/>
          <p:nvPr/>
        </p:nvSpPr>
        <p:spPr>
          <a:xfrm>
            <a:off x="561793" y="5424552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A00EA-C99F-161B-307C-06AB84A410E7}"/>
              </a:ext>
            </a:extLst>
          </p:cNvPr>
          <p:cNvSpPr txBox="1"/>
          <p:nvPr/>
        </p:nvSpPr>
        <p:spPr>
          <a:xfrm>
            <a:off x="962523" y="5233360"/>
            <a:ext cx="40248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운동 영상 난이도 평가 결과 영역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이용자들의 운동 영상 난이도 투표 결과의 평균 값 반영</a:t>
            </a:r>
            <a:r>
              <a:rPr lang="en-US" altLang="ko-KR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반올림 처리</a:t>
            </a:r>
            <a:r>
              <a:rPr lang="en-US" altLang="ko-KR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6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A5D2F7-A822-657F-7657-89EB7AFB020D}"/>
              </a:ext>
            </a:extLst>
          </p:cNvPr>
          <p:cNvSpPr/>
          <p:nvPr/>
        </p:nvSpPr>
        <p:spPr>
          <a:xfrm>
            <a:off x="480988" y="1148291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FDC24-7711-501A-2F99-2A66D1002159}"/>
              </a:ext>
            </a:extLst>
          </p:cNvPr>
          <p:cNvSpPr txBox="1"/>
          <p:nvPr/>
        </p:nvSpPr>
        <p:spPr>
          <a:xfrm>
            <a:off x="4900773" y="514510"/>
            <a:ext cx="678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운동 영상 상세 화면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"/video/:</a:t>
            </a:r>
            <a:r>
              <a:rPr lang="en-US" altLang="ko-KR" sz="2400" b="0" dirty="0" err="1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videoId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)_2</a:t>
            </a:r>
            <a:endParaRPr lang="ko-KR" altLang="en-US" sz="2400" dirty="0">
              <a:solidFill>
                <a:srgbClr val="02322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2249F3-FF9A-6DE4-6A65-A002AF49561D}"/>
              </a:ext>
            </a:extLst>
          </p:cNvPr>
          <p:cNvSpPr/>
          <p:nvPr/>
        </p:nvSpPr>
        <p:spPr>
          <a:xfrm>
            <a:off x="2471611" y="1975287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C0178A-9BF5-CB7D-48E5-8D70181FD04D}"/>
              </a:ext>
            </a:extLst>
          </p:cNvPr>
          <p:cNvSpPr/>
          <p:nvPr/>
        </p:nvSpPr>
        <p:spPr>
          <a:xfrm>
            <a:off x="4761036" y="1396100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A02999-53C7-5142-70F7-AF06577F43B0}"/>
              </a:ext>
            </a:extLst>
          </p:cNvPr>
          <p:cNvSpPr/>
          <p:nvPr/>
        </p:nvSpPr>
        <p:spPr>
          <a:xfrm>
            <a:off x="4702489" y="2109797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2BD837-F0CB-45BC-66FA-D0EC7A24CC95}"/>
              </a:ext>
            </a:extLst>
          </p:cNvPr>
          <p:cNvSpPr/>
          <p:nvPr/>
        </p:nvSpPr>
        <p:spPr>
          <a:xfrm>
            <a:off x="561794" y="3929951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5105B-4F78-24B5-16BA-36A71224BFAB}"/>
              </a:ext>
            </a:extLst>
          </p:cNvPr>
          <p:cNvSpPr txBox="1"/>
          <p:nvPr/>
        </p:nvSpPr>
        <p:spPr>
          <a:xfrm>
            <a:off x="1011872" y="3928675"/>
            <a:ext cx="33811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 난이도 투표 영역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이용자가 판단한 운동 영상의</a:t>
            </a:r>
            <a:endParaRPr lang="en-US" altLang="ko-KR" sz="16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난이도 선택 후 제출 시</a:t>
            </a:r>
            <a:endParaRPr lang="en-US" altLang="ko-KR" sz="16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반영</a:t>
            </a:r>
            <a:endParaRPr lang="en-US" altLang="ko-KR" sz="16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156DC0-7ECA-7E76-2532-23F53D5ABA32}"/>
              </a:ext>
            </a:extLst>
          </p:cNvPr>
          <p:cNvSpPr/>
          <p:nvPr/>
        </p:nvSpPr>
        <p:spPr>
          <a:xfrm>
            <a:off x="2019012" y="4751514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B9C261-637F-4ECC-6435-91005C908ED0}"/>
              </a:ext>
            </a:extLst>
          </p:cNvPr>
          <p:cNvSpPr/>
          <p:nvPr/>
        </p:nvSpPr>
        <p:spPr>
          <a:xfrm>
            <a:off x="6205891" y="1226671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95D32B-51DD-1F9C-458A-20DFF00A552F}"/>
              </a:ext>
            </a:extLst>
          </p:cNvPr>
          <p:cNvSpPr/>
          <p:nvPr/>
        </p:nvSpPr>
        <p:spPr>
          <a:xfrm>
            <a:off x="10385760" y="3467010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07E4EB-A2D3-8A6D-DC89-A6B7A3BAC753}"/>
              </a:ext>
            </a:extLst>
          </p:cNvPr>
          <p:cNvSpPr/>
          <p:nvPr/>
        </p:nvSpPr>
        <p:spPr>
          <a:xfrm>
            <a:off x="6950235" y="4531877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54F84-0F39-5E9F-4C20-310E2C56514F}"/>
              </a:ext>
            </a:extLst>
          </p:cNvPr>
          <p:cNvSpPr txBox="1"/>
          <p:nvPr/>
        </p:nvSpPr>
        <p:spPr>
          <a:xfrm>
            <a:off x="7320520" y="4281320"/>
            <a:ext cx="338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운동 영상 리뷰 게시판 영역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 번호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작성자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아이디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조회수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408BF0-DB81-CDD4-23D0-AD33FB1A5BF2}"/>
              </a:ext>
            </a:extLst>
          </p:cNvPr>
          <p:cNvSpPr txBox="1"/>
          <p:nvPr/>
        </p:nvSpPr>
        <p:spPr>
          <a:xfrm>
            <a:off x="7466280" y="5522197"/>
            <a:ext cx="33811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리뷰 작성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리뷰 작성 화면으로 라우팅</a:t>
            </a:r>
            <a:r>
              <a:rPr lang="en-US" altLang="ko-KR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F43696-27E6-4101-8A71-D3656E99D8F2}"/>
              </a:ext>
            </a:extLst>
          </p:cNvPr>
          <p:cNvSpPr/>
          <p:nvPr/>
        </p:nvSpPr>
        <p:spPr>
          <a:xfrm>
            <a:off x="6946458" y="5635941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59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B95A6-56C1-05AF-C983-3B270D321A0D}"/>
              </a:ext>
            </a:extLst>
          </p:cNvPr>
          <p:cNvSpPr txBox="1"/>
          <p:nvPr/>
        </p:nvSpPr>
        <p:spPr>
          <a:xfrm>
            <a:off x="5322627" y="495319"/>
            <a:ext cx="631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게시판 </a:t>
            </a:r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"/community"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dirty="0">
              <a:solidFill>
                <a:srgbClr val="02322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C444D6C-EC55-88D5-886F-19C9D8824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1" y="1058586"/>
            <a:ext cx="9070369" cy="54834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356BF90-0E37-B353-3255-AD8DFE63826C}"/>
              </a:ext>
            </a:extLst>
          </p:cNvPr>
          <p:cNvSpPr/>
          <p:nvPr/>
        </p:nvSpPr>
        <p:spPr>
          <a:xfrm>
            <a:off x="1120889" y="1766472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C7C07B-0EC6-B5C8-7409-302C51EDCF76}"/>
              </a:ext>
            </a:extLst>
          </p:cNvPr>
          <p:cNvSpPr/>
          <p:nvPr/>
        </p:nvSpPr>
        <p:spPr>
          <a:xfrm>
            <a:off x="1120888" y="5568581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98FF75-C516-1D81-7191-D2C570032C78}"/>
              </a:ext>
            </a:extLst>
          </p:cNvPr>
          <p:cNvSpPr/>
          <p:nvPr/>
        </p:nvSpPr>
        <p:spPr>
          <a:xfrm>
            <a:off x="9105292" y="1090042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9BF86-86CB-645A-78DA-C7981AED36BA}"/>
              </a:ext>
            </a:extLst>
          </p:cNvPr>
          <p:cNvSpPr txBox="1"/>
          <p:nvPr/>
        </p:nvSpPr>
        <p:spPr>
          <a:xfrm>
            <a:off x="8617632" y="1476800"/>
            <a:ext cx="3381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커뮤니티 게시판 글 목록 영역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 번호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구분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작성자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조회수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 제목 클릭 시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 상세화면으로 라우팅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0D0D15-A31D-9A44-F6F1-B24BF17BC440}"/>
              </a:ext>
            </a:extLst>
          </p:cNvPr>
          <p:cNvSpPr/>
          <p:nvPr/>
        </p:nvSpPr>
        <p:spPr>
          <a:xfrm>
            <a:off x="8591171" y="5024791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780031-A79C-248F-B3AD-1B34C346A8A3}"/>
              </a:ext>
            </a:extLst>
          </p:cNvPr>
          <p:cNvSpPr/>
          <p:nvPr/>
        </p:nvSpPr>
        <p:spPr>
          <a:xfrm>
            <a:off x="9140409" y="3160705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8D8D52-F22A-B2F2-9535-BB960C15967D}"/>
              </a:ext>
            </a:extLst>
          </p:cNvPr>
          <p:cNvSpPr txBox="1"/>
          <p:nvPr/>
        </p:nvSpPr>
        <p:spPr>
          <a:xfrm>
            <a:off x="8570861" y="3547463"/>
            <a:ext cx="3381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 검색 기준 영역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검색기준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작성자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</a:t>
            </a:r>
          </a:p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정렬 기준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글쓴이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조회수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</a:t>
            </a:r>
          </a:p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정렬방향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B4647D-94C1-5D0C-0EF1-FC511743253D}"/>
              </a:ext>
            </a:extLst>
          </p:cNvPr>
          <p:cNvSpPr/>
          <p:nvPr/>
        </p:nvSpPr>
        <p:spPr>
          <a:xfrm>
            <a:off x="7690533" y="6053276"/>
            <a:ext cx="300051" cy="2851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59854-72EB-4380-A745-491DB286A6D5}"/>
              </a:ext>
            </a:extLst>
          </p:cNvPr>
          <p:cNvSpPr txBox="1"/>
          <p:nvPr/>
        </p:nvSpPr>
        <p:spPr>
          <a:xfrm>
            <a:off x="7840559" y="5856653"/>
            <a:ext cx="3876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글쓰기 버튼</a:t>
            </a:r>
            <a:endParaRPr lang="en-US" altLang="ko-KR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 시 글 작성 화면으로 라우팅</a:t>
            </a:r>
            <a:r>
              <a:rPr lang="en-US" altLang="ko-KR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2632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A208F3D-C541-7C81-3FAA-4E8BEDD0E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0" t="-1048" r="25067" b="23541"/>
          <a:stretch/>
        </p:blipFill>
        <p:spPr>
          <a:xfrm>
            <a:off x="594255" y="1541900"/>
            <a:ext cx="5049671" cy="3630305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F6D3F2-5CAA-3C51-D8CA-E4E9CCB31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6" r="21652" b="19102"/>
          <a:stretch/>
        </p:blipFill>
        <p:spPr>
          <a:xfrm>
            <a:off x="6548076" y="1828495"/>
            <a:ext cx="4800260" cy="3201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B98EDF-115D-7B89-B3EC-87093060038D}"/>
              </a:ext>
            </a:extLst>
          </p:cNvPr>
          <p:cNvSpPr txBox="1"/>
          <p:nvPr/>
        </p:nvSpPr>
        <p:spPr>
          <a:xfrm>
            <a:off x="275037" y="1232661"/>
            <a:ext cx="5751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글 상세 화면</a:t>
            </a:r>
            <a:r>
              <a:rPr lang="en-US" altLang="ko-KR" sz="20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0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 /</a:t>
            </a:r>
            <a:r>
              <a:rPr lang="en-US" altLang="ko-KR" sz="2000" b="0" dirty="0" err="1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community:</a:t>
            </a:r>
            <a:r>
              <a:rPr lang="en-US" altLang="ko-KR" sz="2000" dirty="0" err="1">
                <a:solidFill>
                  <a:srgbClr val="1EA4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</a:t>
            </a:r>
            <a:r>
              <a:rPr lang="en-US" altLang="ko-KR" sz="20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20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000" dirty="0">
              <a:solidFill>
                <a:srgbClr val="02322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59859-DF17-F3EE-FEFE-C0B21A598727}"/>
              </a:ext>
            </a:extLst>
          </p:cNvPr>
          <p:cNvSpPr txBox="1"/>
          <p:nvPr/>
        </p:nvSpPr>
        <p:spPr>
          <a:xfrm>
            <a:off x="5096388" y="5412453"/>
            <a:ext cx="7089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글 수정 화면</a:t>
            </a:r>
            <a:r>
              <a:rPr lang="en-US" altLang="ko-KR" sz="20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0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 /community/</a:t>
            </a:r>
            <a:r>
              <a:rPr lang="en-US" altLang="ko-KR" sz="2000" dirty="0">
                <a:solidFill>
                  <a:srgbClr val="1EA4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update</a:t>
            </a:r>
            <a:r>
              <a:rPr lang="en-US" altLang="ko-KR" sz="20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20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000" dirty="0">
              <a:solidFill>
                <a:srgbClr val="02322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FB7822-730E-732B-DFB2-222587DE6054}"/>
              </a:ext>
            </a:extLst>
          </p:cNvPr>
          <p:cNvSpPr/>
          <p:nvPr/>
        </p:nvSpPr>
        <p:spPr>
          <a:xfrm>
            <a:off x="612831" y="2830114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E8D46C-20FF-252B-8F49-293DDBC81288}"/>
              </a:ext>
            </a:extLst>
          </p:cNvPr>
          <p:cNvSpPr/>
          <p:nvPr/>
        </p:nvSpPr>
        <p:spPr>
          <a:xfrm>
            <a:off x="509740" y="4950788"/>
            <a:ext cx="461665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343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11398BD-74E4-9B93-9D07-3A9B4D51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47" y="1014703"/>
            <a:ext cx="9815734" cy="5388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C674A-4C85-E158-B172-B15BA07A39D6}"/>
              </a:ext>
            </a:extLst>
          </p:cNvPr>
          <p:cNvSpPr txBox="1"/>
          <p:nvPr/>
        </p:nvSpPr>
        <p:spPr>
          <a:xfrm>
            <a:off x="7376845" y="514510"/>
            <a:ext cx="430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쇼핑 화면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"/shopping"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dirty="0">
              <a:solidFill>
                <a:srgbClr val="02322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FD852A-3A07-4EE5-6EFE-6D1EC5D9A096}"/>
              </a:ext>
            </a:extLst>
          </p:cNvPr>
          <p:cNvSpPr/>
          <p:nvPr/>
        </p:nvSpPr>
        <p:spPr>
          <a:xfrm>
            <a:off x="2436006" y="1930940"/>
            <a:ext cx="503555" cy="5078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BE1B22-93E8-4DC1-B3BE-6B29F2B246E6}"/>
              </a:ext>
            </a:extLst>
          </p:cNvPr>
          <p:cNvSpPr/>
          <p:nvPr/>
        </p:nvSpPr>
        <p:spPr>
          <a:xfrm>
            <a:off x="2559297" y="3454933"/>
            <a:ext cx="503555" cy="5078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49614-55E2-F222-73DD-2DB11534EC25}"/>
              </a:ext>
            </a:extLst>
          </p:cNvPr>
          <p:cNvSpPr txBox="1"/>
          <p:nvPr/>
        </p:nvSpPr>
        <p:spPr>
          <a:xfrm>
            <a:off x="7551503" y="1930940"/>
            <a:ext cx="2468397" cy="584775"/>
          </a:xfrm>
          <a:prstGeom prst="rect">
            <a:avLst/>
          </a:prstGeom>
          <a:solidFill>
            <a:srgbClr val="FFCF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운동 제품 카테고리 선택</a:t>
            </a:r>
            <a:endParaRPr lang="en-US" altLang="ko-KR" sz="16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및 상세 검색 영역</a:t>
            </a:r>
            <a:endParaRPr lang="en-US" altLang="ko-KR" sz="16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1DB7B-096E-8254-4FF0-8910217BF70A}"/>
              </a:ext>
            </a:extLst>
          </p:cNvPr>
          <p:cNvSpPr txBox="1"/>
          <p:nvPr/>
        </p:nvSpPr>
        <p:spPr>
          <a:xfrm>
            <a:off x="817993" y="4147929"/>
            <a:ext cx="2706610" cy="830997"/>
          </a:xfrm>
          <a:prstGeom prst="rect">
            <a:avLst/>
          </a:prstGeom>
          <a:solidFill>
            <a:srgbClr val="FFCF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최저가 상품 검색 결과 화면</a:t>
            </a:r>
            <a:endParaRPr lang="en-US" altLang="ko-KR" sz="16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정확도를 기준으로</a:t>
            </a:r>
            <a:endParaRPr lang="en-US" altLang="ko-KR" sz="1600" dirty="0">
              <a:solidFill>
                <a:srgbClr val="023224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</a:t>
            </a:r>
            <a:r>
              <a:rPr lang="ko-KR" altLang="en-US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검색 결과 </a:t>
            </a:r>
            <a:r>
              <a:rPr lang="en-US" altLang="ko-KR" sz="1600" dirty="0">
                <a:solidFill>
                  <a:srgbClr val="023224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8769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E9A56D2-562B-841E-B964-B52961EC8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348" y="49999"/>
            <a:ext cx="13873381" cy="67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9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BDDC8-ECE5-9542-3725-0CC73C99EF76}"/>
              </a:ext>
            </a:extLst>
          </p:cNvPr>
          <p:cNvSpPr txBox="1"/>
          <p:nvPr/>
        </p:nvSpPr>
        <p:spPr>
          <a:xfrm>
            <a:off x="5213446" y="514510"/>
            <a:ext cx="646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칼로리 계산기 화면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"/</a:t>
            </a:r>
            <a:r>
              <a:rPr lang="en-US" altLang="ko-KR" sz="2400" dirty="0" err="1">
                <a:solidFill>
                  <a:srgbClr val="1EA44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kcalCalculator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dirty="0">
              <a:solidFill>
                <a:srgbClr val="02322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A2905C7-ADE1-510F-0077-0437A12DC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2" y="1180071"/>
            <a:ext cx="10577015" cy="54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13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3C4EC241-EEAD-B18D-E911-6896B7B5C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83"/>
            <a:ext cx="12192000" cy="60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17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B1885F-19DC-8639-9F21-3015B1DA0377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 및 시연</a:t>
            </a:r>
            <a:endParaRPr lang="ko-KR" alt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A3AE-4884-2431-C76A-5ABDAFF2830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D9FC376-EBE2-6BAB-6913-4B0E661F4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5" t="6265" r="15965" b="22562"/>
          <a:stretch/>
        </p:blipFill>
        <p:spPr>
          <a:xfrm>
            <a:off x="544791" y="2100052"/>
            <a:ext cx="5977719" cy="3002508"/>
          </a:xfrm>
          <a:prstGeom prst="rect">
            <a:avLst/>
          </a:prstGeom>
        </p:spPr>
      </p:pic>
      <p:pic>
        <p:nvPicPr>
          <p:cNvPr id="6" name="그림 5" descr="도표, 라인, 텍스트, 그래프이(가) 표시된 사진&#10;&#10;자동 생성된 설명">
            <a:extLst>
              <a:ext uri="{FF2B5EF4-FFF2-40B4-BE49-F238E27FC236}">
                <a16:creationId xmlns:a16="http://schemas.microsoft.com/office/drawing/2014/main" id="{FCD9F329-36C9-E4D1-14DC-0CA4BEE1F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1" t="21927" r="15684" b="5782"/>
          <a:stretch/>
        </p:blipFill>
        <p:spPr>
          <a:xfrm>
            <a:off x="6787015" y="2100052"/>
            <a:ext cx="4476465" cy="3133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7432D-EC86-662E-3300-92222CF75847}"/>
              </a:ext>
            </a:extLst>
          </p:cNvPr>
          <p:cNvSpPr txBox="1"/>
          <p:nvPr/>
        </p:nvSpPr>
        <p:spPr>
          <a:xfrm>
            <a:off x="5864238" y="527562"/>
            <a:ext cx="646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 화면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path: "/</a:t>
            </a:r>
            <a:r>
              <a:rPr lang="en-US" altLang="ko-KR" sz="2400" b="0" dirty="0" err="1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mypage</a:t>
            </a:r>
            <a:r>
              <a:rPr lang="en-US" altLang="ko-KR" sz="2400" b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dirty="0">
              <a:solidFill>
                <a:srgbClr val="02322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40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372761-C9EB-5DC4-21D3-E6FDA69D79AC}"/>
              </a:ext>
            </a:extLst>
          </p:cNvPr>
          <p:cNvSpPr/>
          <p:nvPr/>
        </p:nvSpPr>
        <p:spPr>
          <a:xfrm>
            <a:off x="8200072" y="2051512"/>
            <a:ext cx="3060000" cy="3456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10E47-215E-7EF6-3AD2-03AE172F144C}"/>
              </a:ext>
            </a:extLst>
          </p:cNvPr>
          <p:cNvSpPr txBox="1"/>
          <p:nvPr/>
        </p:nvSpPr>
        <p:spPr>
          <a:xfrm>
            <a:off x="8555236" y="5540999"/>
            <a:ext cx="2369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i="0" dirty="0"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(data.ai, 2023)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B6211-ECF4-EB3E-533D-6D424951650F}"/>
              </a:ext>
            </a:extLst>
          </p:cNvPr>
          <p:cNvSpPr txBox="1"/>
          <p:nvPr/>
        </p:nvSpPr>
        <p:spPr>
          <a:xfrm>
            <a:off x="8141909" y="3104590"/>
            <a:ext cx="3196478" cy="1993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ko-KR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2022</a:t>
            </a: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게임 외</a:t>
            </a:r>
            <a:endParaRPr lang="en-US" altLang="ko-KR" b="0" i="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모바일 서비스와</a:t>
            </a:r>
            <a:endParaRPr lang="en-US" altLang="ko-KR" b="0" i="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구독 관련 지출</a:t>
            </a:r>
            <a:endParaRPr lang="en-US" altLang="ko-KR" b="0" i="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사상 최고액 기록</a:t>
            </a:r>
            <a:r>
              <a:rPr lang="en-US" altLang="ko-KR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algn="ctr">
              <a:lnSpc>
                <a:spcPts val="25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건강 및 피트니스 앱에</a:t>
            </a:r>
            <a:endParaRPr lang="en-US" altLang="ko-KR" b="0" i="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대한 관심 증가 반영</a:t>
            </a:r>
            <a:r>
              <a:rPr lang="en-US" altLang="ko-KR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altLang="ko-KR" sz="1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30C73-877B-A051-19F7-006DBCD38E3E}"/>
              </a:ext>
            </a:extLst>
          </p:cNvPr>
          <p:cNvSpPr txBox="1"/>
          <p:nvPr/>
        </p:nvSpPr>
        <p:spPr>
          <a:xfrm>
            <a:off x="8111172" y="2341655"/>
            <a:ext cx="3257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</a:t>
            </a:r>
            <a:r>
              <a:rPr lang="ko-KR" altLang="en-US" i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모바일 현황 보고서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76CCC7-7A7F-ED83-EC26-A4FAFFB3AE55}"/>
              </a:ext>
            </a:extLst>
          </p:cNvPr>
          <p:cNvSpPr/>
          <p:nvPr/>
        </p:nvSpPr>
        <p:spPr>
          <a:xfrm>
            <a:off x="931929" y="2051512"/>
            <a:ext cx="3060000" cy="3456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F52FB-3974-F57D-9E3F-92C20F408669}"/>
              </a:ext>
            </a:extLst>
          </p:cNvPr>
          <p:cNvSpPr txBox="1"/>
          <p:nvPr/>
        </p:nvSpPr>
        <p:spPr>
          <a:xfrm>
            <a:off x="947013" y="5540999"/>
            <a:ext cx="3008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i="0" dirty="0"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(Business of Apps, 2023)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4B23A-AF73-0CBD-0DCC-26F4A3478A0A}"/>
              </a:ext>
            </a:extLst>
          </p:cNvPr>
          <p:cNvSpPr txBox="1"/>
          <p:nvPr/>
        </p:nvSpPr>
        <p:spPr>
          <a:xfrm>
            <a:off x="1030264" y="3104590"/>
            <a:ext cx="2842252" cy="1993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ko-KR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2021</a:t>
            </a: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피트니스 앱 </a:t>
            </a:r>
            <a:endParaRPr lang="en-US" altLang="ko-KR" b="0" i="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en-US" altLang="ko-KR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53.5</a:t>
            </a: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억 달러의 수익을 기록</a:t>
            </a:r>
            <a:endParaRPr lang="en-US" altLang="ko-KR" b="0" i="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en-US" altLang="ko-KR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전년 대비 </a:t>
            </a:r>
            <a:r>
              <a:rPr lang="en-US" altLang="ko-KR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54% </a:t>
            </a:r>
            <a:r>
              <a:rPr lang="ko-KR" altLang="en-US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</a:t>
            </a:r>
            <a:r>
              <a:rPr lang="en-US" altLang="ko-KR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algn="ctr">
              <a:lnSpc>
                <a:spcPts val="2500"/>
              </a:lnSpc>
            </a:pPr>
            <a:endParaRPr lang="en-US" altLang="ko-KR" b="0" i="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피트니스 앱 다운로드 수</a:t>
            </a:r>
            <a:endParaRPr lang="en-US" altLang="ko-KR" b="0" i="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en-US" altLang="ko-KR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억 회 이상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3DE680-4A94-EAC1-B899-B666B4FA4D41}"/>
              </a:ext>
            </a:extLst>
          </p:cNvPr>
          <p:cNvSpPr/>
          <p:nvPr/>
        </p:nvSpPr>
        <p:spPr>
          <a:xfrm>
            <a:off x="4566001" y="2051512"/>
            <a:ext cx="3060000" cy="3456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6E079-A886-33AD-4CB5-2120FEE38945}"/>
              </a:ext>
            </a:extLst>
          </p:cNvPr>
          <p:cNvSpPr txBox="1"/>
          <p:nvPr/>
        </p:nvSpPr>
        <p:spPr>
          <a:xfrm>
            <a:off x="4567797" y="5540999"/>
            <a:ext cx="3063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i="0" dirty="0"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(Wellness Creative, 2023)</a:t>
            </a:r>
            <a:endParaRPr lang="ko-KR" altLang="en-US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7128D5-FAF2-43BC-6C44-6E0DA47D37D0}"/>
              </a:ext>
            </a:extLst>
          </p:cNvPr>
          <p:cNvSpPr txBox="1"/>
          <p:nvPr/>
        </p:nvSpPr>
        <p:spPr>
          <a:xfrm>
            <a:off x="4413879" y="3104590"/>
            <a:ext cx="3371625" cy="231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ko-KR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2023</a:t>
            </a: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</a:t>
            </a:r>
            <a:r>
              <a:rPr lang="ko-KR" altLang="en-US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피트니스 앱</a:t>
            </a:r>
            <a:endParaRPr lang="en-US" altLang="ko-KR" b="0" i="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ko-KR" altLang="en-US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시장 규모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en-US" altLang="ko-KR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193</a:t>
            </a: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억 달러</a:t>
            </a:r>
            <a:endParaRPr lang="en-US" altLang="ko-KR" b="0" i="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ko-KR" altLang="en-US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연간 </a:t>
            </a:r>
            <a:r>
              <a: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14.3%</a:t>
            </a:r>
            <a:r>
              <a:rPr lang="ko-KR" altLang="en-US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성장률</a:t>
            </a: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​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endParaRPr lang="en-US" altLang="ko-KR" b="0" i="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en-US" altLang="ko-KR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2027</a:t>
            </a: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시장 규모</a:t>
            </a:r>
            <a:endParaRPr lang="en-US" altLang="ko-KR" b="0" i="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ts val="2500"/>
              </a:lnSpc>
            </a:pPr>
            <a:r>
              <a:rPr lang="en-US" altLang="ko-KR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330</a:t>
            </a:r>
            <a:r>
              <a:rPr lang="ko-KR" altLang="en-US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억 달러 예측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EF89EA-5FF2-40A8-76D2-4FE6BFC97AC7}"/>
              </a:ext>
            </a:extLst>
          </p:cNvPr>
          <p:cNvSpPr txBox="1"/>
          <p:nvPr/>
        </p:nvSpPr>
        <p:spPr>
          <a:xfrm>
            <a:off x="1269578" y="2214655"/>
            <a:ext cx="2363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</a:t>
            </a:r>
            <a:r>
              <a:rPr lang="ko-KR" altLang="en-US" i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피트니스 앱 수익 및 사용 통계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6AB5FC-A257-890F-4ED1-202AA0F1C9D8}"/>
              </a:ext>
            </a:extLst>
          </p:cNvPr>
          <p:cNvSpPr txBox="1"/>
          <p:nvPr/>
        </p:nvSpPr>
        <p:spPr>
          <a:xfrm>
            <a:off x="4663714" y="2214655"/>
            <a:ext cx="2871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</a:t>
            </a:r>
            <a:r>
              <a:rPr lang="ko-KR" altLang="en-US" i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건강 및 </a:t>
            </a:r>
            <a:endParaRPr lang="en-US" altLang="ko-KR" i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i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피트니스 앱 시장 보고서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1B9F76-70EA-4746-7694-56C4667F23BA}"/>
              </a:ext>
            </a:extLst>
          </p:cNvPr>
          <p:cNvSpPr txBox="1"/>
          <p:nvPr/>
        </p:nvSpPr>
        <p:spPr>
          <a:xfrm>
            <a:off x="3633203" y="997725"/>
            <a:ext cx="49501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1F1F1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피트니스 서비스 수익 증가</a:t>
            </a:r>
            <a:r>
              <a:rPr lang="en-US" altLang="ko-KR" sz="2400" dirty="0">
                <a:solidFill>
                  <a:srgbClr val="1F1F1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 algn="ctr"/>
            <a:r>
              <a:rPr lang="ko-KR" altLang="en-US" sz="2400" dirty="0">
                <a:solidFill>
                  <a:srgbClr val="1F1F1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시장 규모 증가 예측</a:t>
            </a:r>
            <a:endParaRPr lang="ko-KR" altLang="en-US" sz="2400" b="0" i="0" dirty="0">
              <a:solidFill>
                <a:srgbClr val="1F1F1F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29E2E0-1B8A-69A2-7BFF-8B89F043AC75}"/>
              </a:ext>
            </a:extLst>
          </p:cNvPr>
          <p:cNvSpPr txBox="1"/>
          <p:nvPr/>
        </p:nvSpPr>
        <p:spPr>
          <a:xfrm>
            <a:off x="1354509" y="503722"/>
            <a:ext cx="29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기획의도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16B05F-C34A-1AEE-CE21-3FC0B3438E56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7C00BF-ED52-4B2C-2156-270DC146DCFE}"/>
              </a:ext>
            </a:extLst>
          </p:cNvPr>
          <p:cNvSpPr txBox="1"/>
          <p:nvPr/>
        </p:nvSpPr>
        <p:spPr>
          <a:xfrm>
            <a:off x="764795" y="817336"/>
            <a:ext cx="3556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>
                <a:solidFill>
                  <a:srgbClr val="FFCF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ONTENTS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5A85AA-F4EB-7B1C-CA1C-A8857ACA7A49}"/>
              </a:ext>
            </a:extLst>
          </p:cNvPr>
          <p:cNvCxnSpPr/>
          <p:nvPr/>
        </p:nvCxnSpPr>
        <p:spPr>
          <a:xfrm>
            <a:off x="3187700" y="1198996"/>
            <a:ext cx="7772400" cy="0"/>
          </a:xfrm>
          <a:prstGeom prst="line">
            <a:avLst/>
          </a:prstGeom>
          <a:ln w="12700">
            <a:solidFill>
              <a:srgbClr val="023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77D2B6-E58D-9592-1C4A-55EED9F17845}"/>
              </a:ext>
            </a:extLst>
          </p:cNvPr>
          <p:cNvGrpSpPr/>
          <p:nvPr/>
        </p:nvGrpSpPr>
        <p:grpSpPr>
          <a:xfrm>
            <a:off x="9173833" y="2648925"/>
            <a:ext cx="1854200" cy="1754558"/>
            <a:chOff x="1411540" y="2628414"/>
            <a:chExt cx="1854200" cy="17545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F7EAE9-5887-FB0B-125C-F5F781DFF3C0}"/>
                </a:ext>
              </a:extLst>
            </p:cNvPr>
            <p:cNvSpPr txBox="1"/>
            <p:nvPr/>
          </p:nvSpPr>
          <p:spPr>
            <a:xfrm>
              <a:off x="1664603" y="2628414"/>
              <a:ext cx="13480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ln w="28575">
                    <a:solidFill>
                      <a:srgbClr val="023224"/>
                    </a:solidFill>
                  </a:ln>
                  <a:solidFill>
                    <a:srgbClr val="FFCF02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6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5ADDC-24D0-C733-5752-C14660D87F8B}"/>
                </a:ext>
              </a:extLst>
            </p:cNvPr>
            <p:cNvSpPr txBox="1"/>
            <p:nvPr/>
          </p:nvSpPr>
          <p:spPr>
            <a:xfrm>
              <a:off x="1411540" y="3798197"/>
              <a:ext cx="1854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마무리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08C68FD-38A0-F0D4-8D14-E0ECAE878355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92" y="3657637"/>
              <a:ext cx="1091297" cy="0"/>
            </a:xfrm>
            <a:prstGeom prst="line">
              <a:avLst/>
            </a:prstGeom>
            <a:ln w="19050">
              <a:solidFill>
                <a:srgbClr val="0232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A346C4-F8F8-80B3-A8DB-988D49625E47}"/>
              </a:ext>
            </a:extLst>
          </p:cNvPr>
          <p:cNvSpPr txBox="1"/>
          <p:nvPr/>
        </p:nvSpPr>
        <p:spPr>
          <a:xfrm>
            <a:off x="4079339" y="2839425"/>
            <a:ext cx="134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8EED-B87C-E824-7913-19E43DDE8398}"/>
              </a:ext>
            </a:extLst>
          </p:cNvPr>
          <p:cNvSpPr txBox="1"/>
          <p:nvPr/>
        </p:nvSpPr>
        <p:spPr>
          <a:xfrm>
            <a:off x="3606800" y="3818708"/>
            <a:ext cx="231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설계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FFA718-E8F3-9AAE-C6D8-445974C8141E}"/>
              </a:ext>
            </a:extLst>
          </p:cNvPr>
          <p:cNvCxnSpPr>
            <a:cxnSpLocks/>
          </p:cNvCxnSpPr>
          <p:nvPr/>
        </p:nvCxnSpPr>
        <p:spPr>
          <a:xfrm>
            <a:off x="4207728" y="3678148"/>
            <a:ext cx="109129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6421CE-B582-397D-E33D-53DCE31B2ACD}"/>
              </a:ext>
            </a:extLst>
          </p:cNvPr>
          <p:cNvSpPr txBox="1"/>
          <p:nvPr/>
        </p:nvSpPr>
        <p:spPr>
          <a:xfrm>
            <a:off x="6753118" y="2839425"/>
            <a:ext cx="134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02554-D8E5-1C71-F9B8-580F1BAD62AA}"/>
              </a:ext>
            </a:extLst>
          </p:cNvPr>
          <p:cNvSpPr txBox="1"/>
          <p:nvPr/>
        </p:nvSpPr>
        <p:spPr>
          <a:xfrm>
            <a:off x="6500055" y="3818708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1A0A1D9-FA75-A8C7-855C-E0FFF3DE92B8}"/>
              </a:ext>
            </a:extLst>
          </p:cNvPr>
          <p:cNvCxnSpPr>
            <a:cxnSpLocks/>
          </p:cNvCxnSpPr>
          <p:nvPr/>
        </p:nvCxnSpPr>
        <p:spPr>
          <a:xfrm>
            <a:off x="6881507" y="3678148"/>
            <a:ext cx="109129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A9CB29-F72C-C976-A2F5-7FFBAD78DC7A}"/>
              </a:ext>
            </a:extLst>
          </p:cNvPr>
          <p:cNvGrpSpPr/>
          <p:nvPr/>
        </p:nvGrpSpPr>
        <p:grpSpPr>
          <a:xfrm>
            <a:off x="1152497" y="2839425"/>
            <a:ext cx="1854200" cy="1440948"/>
            <a:chOff x="1411540" y="2818914"/>
            <a:chExt cx="1854200" cy="14409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C0D2EB-41AD-85A7-308F-8B8EF44EBC8F}"/>
                </a:ext>
              </a:extLst>
            </p:cNvPr>
            <p:cNvSpPr txBox="1"/>
            <p:nvPr/>
          </p:nvSpPr>
          <p:spPr>
            <a:xfrm>
              <a:off x="1664603" y="2818914"/>
              <a:ext cx="13480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>
                      <a:lumMod val="75000"/>
                    </a:schemeClr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53AE85-C9CA-4058-8264-45F5D44B0203}"/>
                </a:ext>
              </a:extLst>
            </p:cNvPr>
            <p:cNvSpPr txBox="1"/>
            <p:nvPr/>
          </p:nvSpPr>
          <p:spPr>
            <a:xfrm>
              <a:off x="1411540" y="3798197"/>
              <a:ext cx="185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기획의도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FBAC491-342D-998E-C922-71330D14C5C3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92" y="3657637"/>
              <a:ext cx="1091297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78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E875FA-27F6-B967-B131-D7E9339AAF1D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마무리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F32D7-3D19-16DF-B94E-A3EC5A01C9A4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CB995-DF97-DF3E-97B2-AD44C38DD9A1}"/>
              </a:ext>
            </a:extLst>
          </p:cNvPr>
          <p:cNvSpPr txBox="1"/>
          <p:nvPr/>
        </p:nvSpPr>
        <p:spPr>
          <a:xfrm>
            <a:off x="9520085" y="503722"/>
            <a:ext cx="2025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소감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D016F-9622-ABE9-92B9-515B1F598A94}"/>
              </a:ext>
            </a:extLst>
          </p:cNvPr>
          <p:cNvSpPr txBox="1"/>
          <p:nvPr/>
        </p:nvSpPr>
        <p:spPr>
          <a:xfrm>
            <a:off x="3605796" y="1661981"/>
            <a:ext cx="7367331" cy="1446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200" b="0" i="0" dirty="0">
                <a:solidFill>
                  <a:srgbClr val="3F435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 단부터 프론트 단까지 직접 만들어보면서 전체적인 개발 흐름을 확실히 정리할 수 있었습니다</a:t>
            </a:r>
            <a:r>
              <a:rPr lang="en-US" altLang="ko-KR" sz="2200" b="0" i="0" dirty="0">
                <a:solidFill>
                  <a:srgbClr val="3F435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200" b="0" i="0" dirty="0">
                <a:solidFill>
                  <a:srgbClr val="3F435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코드도 직접</a:t>
            </a:r>
            <a:endParaRPr lang="en-US" altLang="ko-KR" sz="2200" b="0" i="0" dirty="0">
              <a:solidFill>
                <a:srgbClr val="3F435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200" b="0" i="0" dirty="0">
                <a:solidFill>
                  <a:srgbClr val="3F435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짜보면서 에러들을 많이 만났지만</a:t>
            </a:r>
            <a:r>
              <a:rPr lang="en-US" altLang="ko-KR" sz="2200" b="0" i="0" dirty="0">
                <a:solidFill>
                  <a:srgbClr val="3F435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2200" b="0" i="0" dirty="0">
                <a:solidFill>
                  <a:srgbClr val="3F435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하나씩 해결해 나가면서 개발 실력을 성장시킬 수 있었던 좋은 경험이었습니다</a:t>
            </a:r>
            <a:r>
              <a:rPr lang="en-US" altLang="ko-KR" sz="2200" b="0" i="0" dirty="0">
                <a:solidFill>
                  <a:srgbClr val="3F435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D4379-3B8E-34D8-1483-D1268FD354A7}"/>
              </a:ext>
            </a:extLst>
          </p:cNvPr>
          <p:cNvSpPr txBox="1"/>
          <p:nvPr/>
        </p:nvSpPr>
        <p:spPr>
          <a:xfrm>
            <a:off x="3694696" y="3975628"/>
            <a:ext cx="7367331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처음해보는 프로젝트에 걱정이 많았고 과정에서 어려움도 많았습니다</a:t>
            </a:r>
            <a:r>
              <a:rPr lang="en-US" altLang="ko-KR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나름 열심히 공부했다고 생각한 내용도 직접</a:t>
            </a:r>
            <a:endParaRPr lang="en-US" altLang="ko-KR" sz="2200" dirty="0">
              <a:solidFill>
                <a:srgbClr val="3F435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해보니 달랐고</a:t>
            </a:r>
            <a:r>
              <a:rPr lang="en-US" altLang="ko-KR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매일 똑같은 오류를 만나도 똑같이 어렵게</a:t>
            </a:r>
            <a:endParaRPr lang="en-US" altLang="ko-KR" sz="2200" dirty="0">
              <a:solidFill>
                <a:srgbClr val="3F435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느껴졌습니다</a:t>
            </a:r>
            <a:r>
              <a:rPr lang="en-US" altLang="ko-KR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하지만 그만큼 재미도 많이 느꼈기 때문에</a:t>
            </a:r>
            <a:r>
              <a:rPr lang="en-US" altLang="ko-KR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ko-KR" altLang="en-US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앞으로 이런 기회를 적극적으로 활용하여 성장하겠습니다</a:t>
            </a:r>
            <a:r>
              <a:rPr lang="en-US" altLang="ko-KR" sz="2200" dirty="0">
                <a:solidFill>
                  <a:srgbClr val="3F43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235D3-87A5-3364-CF81-E44F8615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73" y="1412010"/>
            <a:ext cx="2118403" cy="20169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71AAB-C3C3-E996-E654-8C9E1B99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48" y="3895269"/>
            <a:ext cx="2135828" cy="19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2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E875FA-27F6-B967-B131-D7E9339AAF1D}"/>
              </a:ext>
            </a:extLst>
          </p:cNvPr>
          <p:cNvSpPr txBox="1"/>
          <p:nvPr/>
        </p:nvSpPr>
        <p:spPr>
          <a:xfrm>
            <a:off x="1354509" y="503722"/>
            <a:ext cx="333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마무리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F32D7-3D19-16DF-B94E-A3EC5A01C9A4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CB995-DF97-DF3E-97B2-AD44C38DD9A1}"/>
              </a:ext>
            </a:extLst>
          </p:cNvPr>
          <p:cNvSpPr txBox="1"/>
          <p:nvPr/>
        </p:nvSpPr>
        <p:spPr>
          <a:xfrm>
            <a:off x="9520085" y="503722"/>
            <a:ext cx="2025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목표 성취도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AAF881-60B4-6B19-D8CA-99FC42C7EB7F}"/>
              </a:ext>
            </a:extLst>
          </p:cNvPr>
          <p:cNvSpPr txBox="1"/>
          <p:nvPr/>
        </p:nvSpPr>
        <p:spPr>
          <a:xfrm>
            <a:off x="1926467" y="1562184"/>
            <a:ext cx="2728475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기능 구현 완성도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7AE77D-D41C-FB53-3811-7FCF9FB72CBB}"/>
              </a:ext>
            </a:extLst>
          </p:cNvPr>
          <p:cNvSpPr txBox="1"/>
          <p:nvPr/>
        </p:nvSpPr>
        <p:spPr>
          <a:xfrm>
            <a:off x="1926467" y="3274372"/>
            <a:ext cx="2728475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 기능 완성도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B1A79B-F915-86D4-D53A-D1076A63EE55}"/>
              </a:ext>
            </a:extLst>
          </p:cNvPr>
          <p:cNvSpPr txBox="1"/>
          <p:nvPr/>
        </p:nvSpPr>
        <p:spPr>
          <a:xfrm>
            <a:off x="1982226" y="4994123"/>
            <a:ext cx="2728475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성실성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27EA3D3-840D-A0E9-513E-6F274B198CA7}"/>
              </a:ext>
            </a:extLst>
          </p:cNvPr>
          <p:cNvSpPr/>
          <p:nvPr/>
        </p:nvSpPr>
        <p:spPr>
          <a:xfrm>
            <a:off x="5583713" y="1800284"/>
            <a:ext cx="4429662" cy="10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B733EB1-BE20-1484-91BD-4FD212F39276}"/>
              </a:ext>
            </a:extLst>
          </p:cNvPr>
          <p:cNvSpPr/>
          <p:nvPr/>
        </p:nvSpPr>
        <p:spPr>
          <a:xfrm>
            <a:off x="5583712" y="1800284"/>
            <a:ext cx="4429662" cy="108000"/>
          </a:xfrm>
          <a:prstGeom prst="roundRect">
            <a:avLst>
              <a:gd name="adj" fmla="val 50000"/>
            </a:avLst>
          </a:prstGeom>
          <a:solidFill>
            <a:srgbClr val="FFCF02"/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2E9663-0010-CBE3-70FD-4EEF31C36FE4}"/>
              </a:ext>
            </a:extLst>
          </p:cNvPr>
          <p:cNvSpPr txBox="1"/>
          <p:nvPr/>
        </p:nvSpPr>
        <p:spPr>
          <a:xfrm>
            <a:off x="9141116" y="2048525"/>
            <a:ext cx="1138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100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</a:p>
        </p:txBody>
      </p:sp>
      <p:sp>
        <p:nvSpPr>
          <p:cNvPr id="53" name="사각형: 둥근 모서리 49">
            <a:extLst>
              <a:ext uri="{FF2B5EF4-FFF2-40B4-BE49-F238E27FC236}">
                <a16:creationId xmlns:a16="http://schemas.microsoft.com/office/drawing/2014/main" id="{9C1FCDB7-62D8-090F-E2E7-BEC41BE8B1EF}"/>
              </a:ext>
            </a:extLst>
          </p:cNvPr>
          <p:cNvSpPr/>
          <p:nvPr/>
        </p:nvSpPr>
        <p:spPr>
          <a:xfrm>
            <a:off x="5583713" y="3471691"/>
            <a:ext cx="4429662" cy="10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0">
            <a:extLst>
              <a:ext uri="{FF2B5EF4-FFF2-40B4-BE49-F238E27FC236}">
                <a16:creationId xmlns:a16="http://schemas.microsoft.com/office/drawing/2014/main" id="{8C7B0DDF-2EA2-8617-23A0-F7198E4E7C70}"/>
              </a:ext>
            </a:extLst>
          </p:cNvPr>
          <p:cNvSpPr/>
          <p:nvPr/>
        </p:nvSpPr>
        <p:spPr>
          <a:xfrm>
            <a:off x="5583712" y="3471691"/>
            <a:ext cx="3324418" cy="108000"/>
          </a:xfrm>
          <a:prstGeom prst="roundRect">
            <a:avLst>
              <a:gd name="adj" fmla="val 50000"/>
            </a:avLst>
          </a:prstGeom>
          <a:solidFill>
            <a:srgbClr val="023224"/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F529DB-03E0-70EE-A322-04D7DF679FB2}"/>
              </a:ext>
            </a:extLst>
          </p:cNvPr>
          <p:cNvSpPr txBox="1"/>
          <p:nvPr/>
        </p:nvSpPr>
        <p:spPr>
          <a:xfrm>
            <a:off x="8381471" y="3837108"/>
            <a:ext cx="1138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70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E68DCF6-66B2-D5E2-1F7C-8E582318E105}"/>
              </a:ext>
            </a:extLst>
          </p:cNvPr>
          <p:cNvSpPr/>
          <p:nvPr/>
        </p:nvSpPr>
        <p:spPr>
          <a:xfrm>
            <a:off x="5583713" y="5137442"/>
            <a:ext cx="4429662" cy="10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4C477C-A582-3DD1-F2BB-01F8388191CE}"/>
              </a:ext>
            </a:extLst>
          </p:cNvPr>
          <p:cNvSpPr/>
          <p:nvPr/>
        </p:nvSpPr>
        <p:spPr>
          <a:xfrm>
            <a:off x="5583712" y="5137442"/>
            <a:ext cx="4429662" cy="108000"/>
          </a:xfrm>
          <a:prstGeom prst="roundRect">
            <a:avLst>
              <a:gd name="adj" fmla="val 50000"/>
            </a:avLst>
          </a:prstGeom>
          <a:solidFill>
            <a:srgbClr val="FFCF02"/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A79F5-D54D-562A-CD6D-D633D11C8ED4}"/>
              </a:ext>
            </a:extLst>
          </p:cNvPr>
          <p:cNvSpPr txBox="1"/>
          <p:nvPr/>
        </p:nvSpPr>
        <p:spPr>
          <a:xfrm>
            <a:off x="9141116" y="5385683"/>
            <a:ext cx="1138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100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783610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0A6A19-503A-F42E-C9FB-6332468C3B68}"/>
              </a:ext>
            </a:extLst>
          </p:cNvPr>
          <p:cNvSpPr txBox="1"/>
          <p:nvPr/>
        </p:nvSpPr>
        <p:spPr>
          <a:xfrm>
            <a:off x="1354509" y="503722"/>
            <a:ext cx="29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마무리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DC0E6-21BD-81C0-85B6-068A92BA50B0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72B21-60BA-6C59-BE67-0C5BD9E1764D}"/>
              </a:ext>
            </a:extLst>
          </p:cNvPr>
          <p:cNvSpPr txBox="1"/>
          <p:nvPr/>
        </p:nvSpPr>
        <p:spPr>
          <a:xfrm>
            <a:off x="9824885" y="503722"/>
            <a:ext cx="2025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레퍼런스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6D90E69-5DE6-9F19-644C-8F651A3D3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984549"/>
              </p:ext>
            </p:extLst>
          </p:nvPr>
        </p:nvGraphicFramePr>
        <p:xfrm>
          <a:off x="1753502" y="1561673"/>
          <a:ext cx="8921347" cy="2567268"/>
        </p:xfrm>
        <a:graphic>
          <a:graphicData uri="http://schemas.openxmlformats.org/drawingml/2006/table">
            <a:tbl>
              <a:tblPr/>
              <a:tblGrid>
                <a:gridCol w="2319550">
                  <a:extLst>
                    <a:ext uri="{9D8B030D-6E8A-4147-A177-3AD203B41FA5}">
                      <a16:colId xmlns:a16="http://schemas.microsoft.com/office/drawing/2014/main" val="1830569823"/>
                    </a:ext>
                  </a:extLst>
                </a:gridCol>
                <a:gridCol w="6601797">
                  <a:extLst>
                    <a:ext uri="{9D8B030D-6E8A-4147-A177-3AD203B41FA5}">
                      <a16:colId xmlns:a16="http://schemas.microsoft.com/office/drawing/2014/main" val="2065322314"/>
                    </a:ext>
                  </a:extLst>
                </a:gridCol>
              </a:tblGrid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Docs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HTTP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79020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Spring Boot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hlinkClick r:id="rId2"/>
                        </a:rPr>
                        <a:t>https://docs.spring.io/spring-boot/docs/current/reference/htmlsingle/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89570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Vue.js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hlinkClick r:id="rId3"/>
                        </a:rPr>
                        <a:t>https://vuejs.org/guide/introduction.html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3043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Youtube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API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hlinkClick r:id="rId4"/>
                        </a:rPr>
                        <a:t>https://developers.google.com/youtube/documentation?hl=ko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15024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Naver API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hlinkClick r:id="rId5"/>
                        </a:rPr>
                        <a:t>https://developers.naver.com/docs/serviceapi/search/shopping</a:t>
                      </a:r>
                      <a:endParaRPr lang="en-US" altLang="ko-KR" sz="14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7467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식품 영양 성분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 API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식품의약품안전처 </a:t>
                      </a:r>
                      <a:r>
                        <a:rPr lang="en-US" altLang="ko-KR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 </a:t>
                      </a:r>
                      <a:r>
                        <a:rPr lang="en-US" altLang="ko-KR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hlinkClick r:id="rId6"/>
                        </a:rPr>
                        <a:t>https://various.foodsafetykorea.go.kr/nutrient/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481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312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1DC0E6-21BD-81C0-85B6-068A92BA50B0}"/>
              </a:ext>
            </a:extLst>
          </p:cNvPr>
          <p:cNvSpPr txBox="1"/>
          <p:nvPr/>
        </p:nvSpPr>
        <p:spPr>
          <a:xfrm>
            <a:off x="4154737" y="2967335"/>
            <a:ext cx="38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ko-KR" altLang="en-US" sz="66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06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6BDD44F-AD01-16A3-256E-877CB5641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11" y="1225764"/>
            <a:ext cx="2228850" cy="58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CB406E-02DB-E5AC-C2AF-93200A145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" y="2267646"/>
            <a:ext cx="9548111" cy="23856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7784EA-0D8D-BC3C-79BE-4B084BF42617}"/>
              </a:ext>
            </a:extLst>
          </p:cNvPr>
          <p:cNvSpPr txBox="1"/>
          <p:nvPr/>
        </p:nvSpPr>
        <p:spPr>
          <a:xfrm>
            <a:off x="463209" y="1787703"/>
            <a:ext cx="11265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1F1F1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지난 </a:t>
            </a:r>
            <a:r>
              <a:rPr lang="en-US" altLang="ko-KR" sz="2400" dirty="0">
                <a:solidFill>
                  <a:srgbClr val="1F1F1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dirty="0">
                <a:solidFill>
                  <a:srgbClr val="1F1F1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년간 </a:t>
            </a:r>
            <a:r>
              <a:rPr lang="en-US" altLang="ko-KR" sz="2400" dirty="0">
                <a:solidFill>
                  <a:srgbClr val="1F1F1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YouTube</a:t>
            </a:r>
            <a:r>
              <a:rPr lang="ko-KR" altLang="en-US" sz="2400" dirty="0">
                <a:solidFill>
                  <a:srgbClr val="1F1F1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나타난 각 검색어에 대한 </a:t>
            </a:r>
            <a:r>
              <a:rPr lang="ko-KR" altLang="en-US" sz="2400" b="0" i="0" dirty="0">
                <a:solidFill>
                  <a:srgbClr val="1F1F1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흐름에 따른 관심도 변화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4FD53-5FD1-C1E3-D004-03466A81DFAF}"/>
              </a:ext>
            </a:extLst>
          </p:cNvPr>
          <p:cNvSpPr txBox="1"/>
          <p:nvPr/>
        </p:nvSpPr>
        <p:spPr>
          <a:xfrm>
            <a:off x="3530417" y="4653254"/>
            <a:ext cx="1076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1F1F1F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2020.3</a:t>
            </a:r>
            <a:endParaRPr lang="ko-KR" altLang="en-US" b="0" i="0" dirty="0">
              <a:solidFill>
                <a:srgbClr val="1F1F1F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44693C-18AD-5CF9-FFD1-2127F19F10C1}"/>
              </a:ext>
            </a:extLst>
          </p:cNvPr>
          <p:cNvSpPr txBox="1"/>
          <p:nvPr/>
        </p:nvSpPr>
        <p:spPr>
          <a:xfrm>
            <a:off x="9819365" y="3323353"/>
            <a:ext cx="1946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EA44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workout</a:t>
            </a:r>
          </a:p>
          <a:p>
            <a:pPr algn="l"/>
            <a:r>
              <a:rPr lang="en-US" altLang="ko-KR" b="0" i="0" dirty="0">
                <a:solidFill>
                  <a:srgbClr val="4588F6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Exercise</a:t>
            </a:r>
          </a:p>
          <a:p>
            <a:pPr algn="l"/>
            <a:r>
              <a:rPr lang="en-US" altLang="ko-KR" dirty="0">
                <a:solidFill>
                  <a:srgbClr val="F7CE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Fitness</a:t>
            </a:r>
          </a:p>
          <a:p>
            <a:pPr algn="l"/>
            <a:r>
              <a:rPr lang="en-US" altLang="ko-KR" b="0" i="0" dirty="0">
                <a:solidFill>
                  <a:srgbClr val="E4696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Home workout</a:t>
            </a:r>
            <a:endParaRPr lang="ko-KR" altLang="en-US" b="0" i="0" dirty="0">
              <a:solidFill>
                <a:srgbClr val="E4696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C9E40-9F4C-6EA8-8CCC-DC9A78FF1CEC}"/>
              </a:ext>
            </a:extLst>
          </p:cNvPr>
          <p:cNvSpPr/>
          <p:nvPr/>
        </p:nvSpPr>
        <p:spPr>
          <a:xfrm>
            <a:off x="3946966" y="2546389"/>
            <a:ext cx="219919" cy="2039108"/>
          </a:xfrm>
          <a:prstGeom prst="rect">
            <a:avLst/>
          </a:prstGeom>
          <a:solidFill>
            <a:srgbClr val="FFCF02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838D64-90B3-A3E1-2645-8D05DEEBA0A7}"/>
              </a:ext>
            </a:extLst>
          </p:cNvPr>
          <p:cNvSpPr txBox="1"/>
          <p:nvPr/>
        </p:nvSpPr>
        <p:spPr>
          <a:xfrm>
            <a:off x="963129" y="5695136"/>
            <a:ext cx="1047265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0" i="0" dirty="0">
                <a:solidFill>
                  <a:srgbClr val="757575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* </a:t>
            </a:r>
            <a:r>
              <a:rPr lang="ko-KR" altLang="en-US" sz="1300" b="0" i="0" dirty="0">
                <a:solidFill>
                  <a:srgbClr val="757575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수치는 특정 지역 및 기간을 기준으로 차트에서 가장 높은 지점 대비 검색 관심도를 나타냅니다</a:t>
            </a:r>
            <a:r>
              <a:rPr lang="en-US" altLang="ko-KR" sz="1300" b="0" i="0" dirty="0">
                <a:solidFill>
                  <a:srgbClr val="757575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757575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 </a:t>
            </a:r>
            <a:r>
              <a:rPr lang="ko-KR" altLang="en-US" sz="1300" b="0" i="0" dirty="0">
                <a:solidFill>
                  <a:srgbClr val="757575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 빈도가 가장 높은 검색어의 경우 </a:t>
            </a:r>
            <a:r>
              <a:rPr lang="en-US" altLang="ko-KR" sz="1300" b="0" i="0" dirty="0">
                <a:solidFill>
                  <a:srgbClr val="757575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100, </a:t>
            </a:r>
            <a:r>
              <a:rPr lang="ko-KR" altLang="en-US" sz="1300" b="0" i="0" dirty="0">
                <a:solidFill>
                  <a:srgbClr val="757575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 빈도가 그 절반 정도인 검색어의 경우 </a:t>
            </a:r>
            <a:r>
              <a:rPr lang="en-US" altLang="ko-KR" sz="1300" b="0" i="0" dirty="0">
                <a:solidFill>
                  <a:srgbClr val="757575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50, </a:t>
            </a:r>
            <a:r>
              <a:rPr lang="ko-KR" altLang="en-US" sz="1300" b="0" i="0" dirty="0">
                <a:solidFill>
                  <a:srgbClr val="757575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검색어에 대한 데이터가 충분하지 않은 경우 </a:t>
            </a:r>
            <a:r>
              <a:rPr lang="en-US" altLang="ko-KR" sz="1300" b="0" i="0" dirty="0">
                <a:solidFill>
                  <a:srgbClr val="757575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 </a:t>
            </a:r>
            <a:r>
              <a:rPr lang="en-US" altLang="ko-KR" sz="1300" dirty="0">
                <a:solidFill>
                  <a:srgbClr val="757575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1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EEF94D-FAA1-FB7D-5740-A3EC4D21215D}"/>
              </a:ext>
            </a:extLst>
          </p:cNvPr>
          <p:cNvSpPr txBox="1"/>
          <p:nvPr/>
        </p:nvSpPr>
        <p:spPr>
          <a:xfrm>
            <a:off x="1354509" y="503722"/>
            <a:ext cx="29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기획의도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51F4B-90AD-7203-2367-E1F1DD7BA234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005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D9AB94-F4AB-4AD9-DDA9-43EA274AAEE4}"/>
              </a:ext>
            </a:extLst>
          </p:cNvPr>
          <p:cNvSpPr txBox="1"/>
          <p:nvPr/>
        </p:nvSpPr>
        <p:spPr>
          <a:xfrm>
            <a:off x="1891776" y="5226526"/>
            <a:ext cx="8408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누구나 원하는 유튜브 영상을 통해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운동을 쉽게 즐기고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이에 대해 사람들과 소통할 수 있는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 웹 서비스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07750-A599-03BA-3228-EA44F421D629}"/>
              </a:ext>
            </a:extLst>
          </p:cNvPr>
          <p:cNvSpPr txBox="1"/>
          <p:nvPr/>
        </p:nvSpPr>
        <p:spPr>
          <a:xfrm>
            <a:off x="1354509" y="503722"/>
            <a:ext cx="29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811FA-21E0-3BF4-FFC0-13DDD802AF18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D65FC-BD67-DB46-DDFC-DE80206D78F1}"/>
              </a:ext>
            </a:extLst>
          </p:cNvPr>
          <p:cNvSpPr txBox="1"/>
          <p:nvPr/>
        </p:nvSpPr>
        <p:spPr>
          <a:xfrm rot="16200000">
            <a:off x="5848860" y="4488652"/>
            <a:ext cx="494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&lt;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4ECAFD-B214-BA44-6E59-623A1B8801B1}"/>
              </a:ext>
            </a:extLst>
          </p:cNvPr>
          <p:cNvGrpSpPr/>
          <p:nvPr/>
        </p:nvGrpSpPr>
        <p:grpSpPr>
          <a:xfrm>
            <a:off x="1847299" y="1043349"/>
            <a:ext cx="3537921" cy="3537921"/>
            <a:chOff x="1642578" y="1099561"/>
            <a:chExt cx="3537921" cy="353792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0C7822F-AF4C-17BA-6AA9-C450B13061E7}"/>
                </a:ext>
              </a:extLst>
            </p:cNvPr>
            <p:cNvSpPr/>
            <p:nvPr/>
          </p:nvSpPr>
          <p:spPr>
            <a:xfrm>
              <a:off x="1642578" y="1099561"/>
              <a:ext cx="3537921" cy="3537921"/>
            </a:xfrm>
            <a:prstGeom prst="ellipse">
              <a:avLst/>
            </a:prstGeom>
            <a:solidFill>
              <a:srgbClr val="FFCF0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EAF1C3-0D2D-28A2-6930-1974D8CA0EC5}"/>
                </a:ext>
              </a:extLst>
            </p:cNvPr>
            <p:cNvSpPr txBox="1"/>
            <p:nvPr/>
          </p:nvSpPr>
          <p:spPr>
            <a:xfrm>
              <a:off x="1806109" y="3223032"/>
              <a:ext cx="33094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피트니스 서비스</a:t>
              </a:r>
              <a:endPara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시장 규모 증가</a:t>
              </a:r>
              <a:endPara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5" name="그림 14" descr="클립아트, 만화 영화, 애니메이션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C7767AF0-0C58-792E-42E6-B5AD5F69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758" y="1488403"/>
              <a:ext cx="1598163" cy="1598163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C134800-C954-1688-3E8A-C19C901D1C09}"/>
              </a:ext>
            </a:extLst>
          </p:cNvPr>
          <p:cNvGrpSpPr/>
          <p:nvPr/>
        </p:nvGrpSpPr>
        <p:grpSpPr>
          <a:xfrm>
            <a:off x="6757479" y="1043349"/>
            <a:ext cx="3537921" cy="3537921"/>
            <a:chOff x="6757479" y="1065318"/>
            <a:chExt cx="3537921" cy="3537921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322C293-A5FB-3370-87D6-91F10774EA53}"/>
                </a:ext>
              </a:extLst>
            </p:cNvPr>
            <p:cNvSpPr/>
            <p:nvPr/>
          </p:nvSpPr>
          <p:spPr>
            <a:xfrm>
              <a:off x="6757479" y="1065318"/>
              <a:ext cx="3537921" cy="3537921"/>
            </a:xfrm>
            <a:prstGeom prst="ellipse">
              <a:avLst/>
            </a:prstGeom>
            <a:solidFill>
              <a:srgbClr val="FFCF02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43290BC-9541-D602-2891-31BEFB8D069B}"/>
                </a:ext>
              </a:extLst>
            </p:cNvPr>
            <p:cNvGrpSpPr/>
            <p:nvPr/>
          </p:nvGrpSpPr>
          <p:grpSpPr>
            <a:xfrm>
              <a:off x="6820258" y="1581726"/>
              <a:ext cx="3412362" cy="2505105"/>
              <a:chOff x="6668675" y="1584831"/>
              <a:chExt cx="3412362" cy="250510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511C2A-5C8C-FF46-1ED8-3FADFEB54731}"/>
                  </a:ext>
                </a:extLst>
              </p:cNvPr>
              <p:cNvSpPr txBox="1"/>
              <p:nvPr/>
            </p:nvSpPr>
            <p:spPr>
              <a:xfrm>
                <a:off x="6668675" y="3258939"/>
                <a:ext cx="341236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유튜브 운동 영상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관심도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증가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11" name="그림 10" descr="그래픽, 상징, 스크린샷, 디자인이(가) 표시된 사진&#10;&#10;자동 생성된 설명">
                <a:extLst>
                  <a:ext uri="{FF2B5EF4-FFF2-40B4-BE49-F238E27FC236}">
                    <a16:creationId xmlns:a16="http://schemas.microsoft.com/office/drawing/2014/main" id="{C13839BC-7D79-122B-08DF-EB211EFAD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5709" y="1584831"/>
                <a:ext cx="1498295" cy="149829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2BA383-8082-6A2B-86B7-8A62ADDC6E3D}"/>
              </a:ext>
            </a:extLst>
          </p:cNvPr>
          <p:cNvSpPr txBox="1"/>
          <p:nvPr/>
        </p:nvSpPr>
        <p:spPr>
          <a:xfrm rot="16200000">
            <a:off x="5848860" y="2517742"/>
            <a:ext cx="4942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1440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84789E-6902-ABE2-0887-6B176EABA190}"/>
              </a:ext>
            </a:extLst>
          </p:cNvPr>
          <p:cNvGrpSpPr/>
          <p:nvPr/>
        </p:nvGrpSpPr>
        <p:grpSpPr>
          <a:xfrm>
            <a:off x="746234" y="1794809"/>
            <a:ext cx="10601977" cy="3206826"/>
            <a:chOff x="746234" y="1978927"/>
            <a:chExt cx="10601977" cy="32068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75D357-5008-ABDE-6C6D-3FFBAFC105C4}"/>
                </a:ext>
              </a:extLst>
            </p:cNvPr>
            <p:cNvSpPr txBox="1"/>
            <p:nvPr/>
          </p:nvSpPr>
          <p:spPr>
            <a:xfrm>
              <a:off x="746234" y="4416312"/>
              <a:ext cx="1060197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200" b="0" i="0" dirty="0" err="1">
                  <a:solidFill>
                    <a:srgbClr val="212529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Tem</a:t>
              </a:r>
              <a:r>
                <a:rPr lang="en-US" altLang="ko-KR" sz="2200" dirty="0" err="1">
                  <a:solidFill>
                    <a:srgbClr val="21252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</a:t>
              </a:r>
              <a:r>
                <a:rPr lang="en-US" altLang="ko-KR" sz="2200" b="0" i="0" dirty="0" err="1">
                  <a:solidFill>
                    <a:srgbClr val="212529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</a:t>
              </a:r>
              <a:r>
                <a:rPr lang="ko-KR" altLang="en-US" sz="2200" b="0" i="0" dirty="0">
                  <a:solidFill>
                    <a:srgbClr val="212529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는 건강한 라이프스타일을 위한 핵심 정보를 제공하는 웹 서비스입니다</a:t>
              </a:r>
              <a:r>
                <a:rPr lang="en-US" altLang="ko-KR" sz="2200" b="0" i="0" dirty="0">
                  <a:solidFill>
                    <a:srgbClr val="212529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 </a:t>
              </a:r>
            </a:p>
            <a:p>
              <a:pPr algn="ctr"/>
              <a:r>
                <a:rPr lang="en-US" altLang="ko-KR" sz="2200" b="0" i="0" dirty="0">
                  <a:solidFill>
                    <a:srgbClr val="212529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"</a:t>
              </a:r>
              <a:r>
                <a:rPr lang="ko-KR" altLang="en-US" sz="2200" b="0" i="0" dirty="0">
                  <a:solidFill>
                    <a:srgbClr val="212529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운동의 템포</a:t>
              </a:r>
              <a:r>
                <a:rPr lang="en-US" altLang="ko-KR" sz="2200" b="0" i="0" dirty="0">
                  <a:solidFill>
                    <a:srgbClr val="212529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"</a:t>
              </a:r>
              <a:r>
                <a:rPr lang="ko-KR" altLang="en-US" sz="2200" b="0" i="0" dirty="0">
                  <a:solidFill>
                    <a:srgbClr val="212529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 딱 맞는 정보로 여러분의 건강한 삶을 돕고자 합니다</a:t>
              </a:r>
              <a:r>
                <a:rPr lang="en-US" altLang="ko-KR" sz="2200" b="0" i="0" dirty="0">
                  <a:solidFill>
                    <a:srgbClr val="212529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lang="ko-KR" altLang="en-US" sz="2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2EED29F-5C53-A9B9-28BE-3B98F59C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2907" y="1978927"/>
              <a:ext cx="4566187" cy="1947888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DF31B5C-DE70-049C-98C8-4A0BAA4FA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195" y="3926815"/>
              <a:ext cx="6881610" cy="0"/>
            </a:xfrm>
            <a:prstGeom prst="line">
              <a:avLst/>
            </a:prstGeom>
            <a:ln w="19050">
              <a:solidFill>
                <a:srgbClr val="0232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DA6FDE-7F16-22E8-510A-9970CDF87C68}"/>
              </a:ext>
            </a:extLst>
          </p:cNvPr>
          <p:cNvSpPr txBox="1"/>
          <p:nvPr/>
        </p:nvSpPr>
        <p:spPr>
          <a:xfrm>
            <a:off x="1354509" y="503722"/>
            <a:ext cx="29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6D89B-F38F-A8ED-6809-05674C8663E0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29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7C00BF-ED52-4B2C-2156-270DC146DCFE}"/>
              </a:ext>
            </a:extLst>
          </p:cNvPr>
          <p:cNvSpPr txBox="1"/>
          <p:nvPr/>
        </p:nvSpPr>
        <p:spPr>
          <a:xfrm>
            <a:off x="764795" y="817336"/>
            <a:ext cx="3556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>
                <a:solidFill>
                  <a:srgbClr val="FFCF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ONTENTS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5A85AA-F4EB-7B1C-CA1C-A8857ACA7A49}"/>
              </a:ext>
            </a:extLst>
          </p:cNvPr>
          <p:cNvCxnSpPr/>
          <p:nvPr/>
        </p:nvCxnSpPr>
        <p:spPr>
          <a:xfrm>
            <a:off x="3187700" y="1198996"/>
            <a:ext cx="7772400" cy="0"/>
          </a:xfrm>
          <a:prstGeom prst="line">
            <a:avLst/>
          </a:prstGeom>
          <a:ln w="12700">
            <a:solidFill>
              <a:srgbClr val="023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7BEF55-DCFF-221A-9672-43F779B702C7}"/>
              </a:ext>
            </a:extLst>
          </p:cNvPr>
          <p:cNvGrpSpPr/>
          <p:nvPr/>
        </p:nvGrpSpPr>
        <p:grpSpPr>
          <a:xfrm>
            <a:off x="3606800" y="2648925"/>
            <a:ext cx="2314976" cy="1754558"/>
            <a:chOff x="1192064" y="2628414"/>
            <a:chExt cx="2314976" cy="17545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01FB5-9EAB-3525-4B64-0DE2011054BE}"/>
                </a:ext>
              </a:extLst>
            </p:cNvPr>
            <p:cNvSpPr txBox="1"/>
            <p:nvPr/>
          </p:nvSpPr>
          <p:spPr>
            <a:xfrm>
              <a:off x="1664603" y="2628414"/>
              <a:ext cx="13480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6000">
                  <a:ln w="28575">
                    <a:solidFill>
                      <a:srgbClr val="023224"/>
                    </a:solidFill>
                  </a:ln>
                  <a:solidFill>
                    <a:srgbClr val="FFCF02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defRPr>
              </a:lvl1pPr>
            </a:lstStyle>
            <a:p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2A23D7-C485-5D8B-0B4C-38C579696593}"/>
                </a:ext>
              </a:extLst>
            </p:cNvPr>
            <p:cNvSpPr txBox="1"/>
            <p:nvPr/>
          </p:nvSpPr>
          <p:spPr>
            <a:xfrm>
              <a:off x="1192064" y="3798197"/>
              <a:ext cx="2314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서비스 설계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033DB24-B9C5-B3A2-18F5-60E6DBA73C62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92" y="3657637"/>
              <a:ext cx="1091297" cy="0"/>
            </a:xfrm>
            <a:prstGeom prst="line">
              <a:avLst/>
            </a:prstGeom>
            <a:ln w="19050">
              <a:solidFill>
                <a:srgbClr val="0232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BAE81D6-AE09-4A98-E48F-670D5B0F5BE2}"/>
              </a:ext>
            </a:extLst>
          </p:cNvPr>
          <p:cNvSpPr txBox="1"/>
          <p:nvPr/>
        </p:nvSpPr>
        <p:spPr>
          <a:xfrm>
            <a:off x="6753118" y="2839425"/>
            <a:ext cx="134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7FDE438-2A9C-5236-E144-F3A0209F2A5A}"/>
              </a:ext>
            </a:extLst>
          </p:cNvPr>
          <p:cNvCxnSpPr>
            <a:cxnSpLocks/>
          </p:cNvCxnSpPr>
          <p:nvPr/>
        </p:nvCxnSpPr>
        <p:spPr>
          <a:xfrm>
            <a:off x="6881507" y="3678148"/>
            <a:ext cx="109129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7D91DB-4272-2075-C64E-CC4506799D3F}"/>
              </a:ext>
            </a:extLst>
          </p:cNvPr>
          <p:cNvSpPr txBox="1"/>
          <p:nvPr/>
        </p:nvSpPr>
        <p:spPr>
          <a:xfrm>
            <a:off x="9426896" y="2839425"/>
            <a:ext cx="134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F2CDE-4620-5EDC-7B7C-169D29E00716}"/>
              </a:ext>
            </a:extLst>
          </p:cNvPr>
          <p:cNvSpPr txBox="1"/>
          <p:nvPr/>
        </p:nvSpPr>
        <p:spPr>
          <a:xfrm>
            <a:off x="9173833" y="3818708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마무리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4769172-3B7B-9644-939B-255DB4C69FA8}"/>
              </a:ext>
            </a:extLst>
          </p:cNvPr>
          <p:cNvCxnSpPr>
            <a:cxnSpLocks/>
          </p:cNvCxnSpPr>
          <p:nvPr/>
        </p:nvCxnSpPr>
        <p:spPr>
          <a:xfrm>
            <a:off x="9555285" y="3678148"/>
            <a:ext cx="109129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3FF7C4-155B-D31C-D59C-40E02D5D8258}"/>
              </a:ext>
            </a:extLst>
          </p:cNvPr>
          <p:cNvGrpSpPr/>
          <p:nvPr/>
        </p:nvGrpSpPr>
        <p:grpSpPr>
          <a:xfrm>
            <a:off x="1152497" y="2839425"/>
            <a:ext cx="1854200" cy="1440948"/>
            <a:chOff x="1411540" y="2818914"/>
            <a:chExt cx="1854200" cy="14409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BD869A-A083-FC35-8973-C0D38234F52F}"/>
                </a:ext>
              </a:extLst>
            </p:cNvPr>
            <p:cNvSpPr txBox="1"/>
            <p:nvPr/>
          </p:nvSpPr>
          <p:spPr>
            <a:xfrm>
              <a:off x="1664603" y="2818914"/>
              <a:ext cx="13480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>
                      <a:lumMod val="75000"/>
                    </a:schemeClr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7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0907D5-A38D-1C5E-203F-B30F8A2D9BBB}"/>
                </a:ext>
              </a:extLst>
            </p:cNvPr>
            <p:cNvSpPr txBox="1"/>
            <p:nvPr/>
          </p:nvSpPr>
          <p:spPr>
            <a:xfrm>
              <a:off x="1411540" y="3798197"/>
              <a:ext cx="185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기획의도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3C92E83-DC5D-3C92-5BC2-8F42505CD46C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92" y="3657637"/>
              <a:ext cx="1091297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29BAC3A-3B74-4D83-E3D1-70748195DEB5}"/>
              </a:ext>
            </a:extLst>
          </p:cNvPr>
          <p:cNvSpPr txBox="1"/>
          <p:nvPr/>
        </p:nvSpPr>
        <p:spPr>
          <a:xfrm>
            <a:off x="6500055" y="3818708"/>
            <a:ext cx="185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결과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시연</a:t>
            </a:r>
          </a:p>
        </p:txBody>
      </p:sp>
    </p:spTree>
    <p:extLst>
      <p:ext uri="{BB962C8B-B14F-4D97-AF65-F5344CB8AC3E}">
        <p14:creationId xmlns:p14="http://schemas.microsoft.com/office/powerpoint/2010/main" val="96475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EA992D-3C44-A066-E361-A124AB079E20}"/>
              </a:ext>
            </a:extLst>
          </p:cNvPr>
          <p:cNvSpPr/>
          <p:nvPr/>
        </p:nvSpPr>
        <p:spPr>
          <a:xfrm>
            <a:off x="1126295" y="1510568"/>
            <a:ext cx="3022901" cy="2197290"/>
          </a:xfrm>
          <a:prstGeom prst="roundRect">
            <a:avLst/>
          </a:prstGeom>
          <a:noFill/>
          <a:ln w="28575">
            <a:solidFill>
              <a:srgbClr val="023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EB488-8CFA-0F16-AF48-9929A99FBF6F}"/>
              </a:ext>
            </a:extLst>
          </p:cNvPr>
          <p:cNvSpPr txBox="1"/>
          <p:nvPr/>
        </p:nvSpPr>
        <p:spPr>
          <a:xfrm>
            <a:off x="1925876" y="1338535"/>
            <a:ext cx="1423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2322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Front-End</a:t>
            </a:r>
            <a:endParaRPr lang="ko-KR" altLang="en-US" dirty="0">
              <a:solidFill>
                <a:srgbClr val="02322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283D139-2683-A0C1-8B98-98D0D87E1315}"/>
              </a:ext>
            </a:extLst>
          </p:cNvPr>
          <p:cNvSpPr/>
          <p:nvPr/>
        </p:nvSpPr>
        <p:spPr>
          <a:xfrm>
            <a:off x="4598618" y="1510568"/>
            <a:ext cx="3022901" cy="2197290"/>
          </a:xfrm>
          <a:prstGeom prst="roundRect">
            <a:avLst/>
          </a:prstGeom>
          <a:noFill/>
          <a:ln w="28575">
            <a:solidFill>
              <a:srgbClr val="023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014D3-CDCD-C091-F39C-BC88274F5101}"/>
              </a:ext>
            </a:extLst>
          </p:cNvPr>
          <p:cNvSpPr txBox="1"/>
          <p:nvPr/>
        </p:nvSpPr>
        <p:spPr>
          <a:xfrm>
            <a:off x="5398199" y="1338535"/>
            <a:ext cx="1423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2322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/>
              <a:t>Back-End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843BB9-5E99-72DF-84FE-9A4DAB8EB188}"/>
              </a:ext>
            </a:extLst>
          </p:cNvPr>
          <p:cNvSpPr/>
          <p:nvPr/>
        </p:nvSpPr>
        <p:spPr>
          <a:xfrm>
            <a:off x="8033256" y="1510568"/>
            <a:ext cx="3022901" cy="2197290"/>
          </a:xfrm>
          <a:prstGeom prst="roundRect">
            <a:avLst/>
          </a:prstGeom>
          <a:noFill/>
          <a:ln w="28575">
            <a:solidFill>
              <a:srgbClr val="023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4BA4E-1007-1A75-321F-FDEA18292E17}"/>
              </a:ext>
            </a:extLst>
          </p:cNvPr>
          <p:cNvSpPr txBox="1"/>
          <p:nvPr/>
        </p:nvSpPr>
        <p:spPr>
          <a:xfrm>
            <a:off x="8832837" y="1338535"/>
            <a:ext cx="1423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2322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 err="1"/>
              <a:t>DataBase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BEF70-64CB-A1EA-C30B-53C57494920E}"/>
              </a:ext>
            </a:extLst>
          </p:cNvPr>
          <p:cNvSpPr txBox="1"/>
          <p:nvPr/>
        </p:nvSpPr>
        <p:spPr>
          <a:xfrm>
            <a:off x="1354509" y="503722"/>
            <a:ext cx="29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설계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7884DD-5025-89D8-3E79-81124448CEDD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2E1DC7-C94B-6A41-7480-4ADDC240632D}"/>
              </a:ext>
            </a:extLst>
          </p:cNvPr>
          <p:cNvSpPr/>
          <p:nvPr/>
        </p:nvSpPr>
        <p:spPr>
          <a:xfrm>
            <a:off x="2503261" y="4264601"/>
            <a:ext cx="3022901" cy="1539071"/>
          </a:xfrm>
          <a:prstGeom prst="roundRect">
            <a:avLst/>
          </a:prstGeom>
          <a:noFill/>
          <a:ln w="28575">
            <a:solidFill>
              <a:srgbClr val="023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4236B1-B305-0E34-3224-ADC9A5C6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24" y="2172342"/>
            <a:ext cx="2274241" cy="80483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84B5A87-C482-C319-848E-5F2BF339D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48" y="2084882"/>
            <a:ext cx="571181" cy="979754"/>
          </a:xfrm>
          <a:prstGeom prst="rect">
            <a:avLst/>
          </a:prstGeom>
        </p:spPr>
      </p:pic>
      <p:pic>
        <p:nvPicPr>
          <p:cNvPr id="29" name="그림 28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9CB40FC9-CFB6-E1F3-F468-8C8954A8B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18" y="2291965"/>
            <a:ext cx="1691909" cy="644950"/>
          </a:xfrm>
          <a:prstGeom prst="rect">
            <a:avLst/>
          </a:prstGeom>
        </p:spPr>
      </p:pic>
      <p:pic>
        <p:nvPicPr>
          <p:cNvPr id="31" name="그림 30" descr="그래픽, 텍스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2DAFE81D-9674-D860-AF15-D9BAC0F7AA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851" y="2247083"/>
            <a:ext cx="1349709" cy="6973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651DE9-E1E6-DED2-E775-2F9AA16FF520}"/>
              </a:ext>
            </a:extLst>
          </p:cNvPr>
          <p:cNvSpPr txBox="1"/>
          <p:nvPr/>
        </p:nvSpPr>
        <p:spPr>
          <a:xfrm>
            <a:off x="3302842" y="4054693"/>
            <a:ext cx="1423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2322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/>
              <a:t>Design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C3833C-C154-EC80-448E-6EFE2FFD1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93" y="4786974"/>
            <a:ext cx="2236181" cy="6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77F9C71-BCDF-A783-B1BC-B9CD76F76FF7}"/>
              </a:ext>
            </a:extLst>
          </p:cNvPr>
          <p:cNvSpPr/>
          <p:nvPr/>
        </p:nvSpPr>
        <p:spPr>
          <a:xfrm>
            <a:off x="6393042" y="4264601"/>
            <a:ext cx="3022901" cy="1527363"/>
          </a:xfrm>
          <a:prstGeom prst="roundRect">
            <a:avLst/>
          </a:prstGeom>
          <a:noFill/>
          <a:ln w="28575">
            <a:solidFill>
              <a:srgbClr val="023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8D20DDE-F4B7-1A93-764A-D5725D1502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71" y="4848699"/>
            <a:ext cx="2276200" cy="49781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745AC85-A1A3-185C-BCEC-E5FEDEAF9F0F}"/>
              </a:ext>
            </a:extLst>
          </p:cNvPr>
          <p:cNvSpPr txBox="1"/>
          <p:nvPr/>
        </p:nvSpPr>
        <p:spPr>
          <a:xfrm>
            <a:off x="7192623" y="4067985"/>
            <a:ext cx="1423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2322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/>
              <a:t>CI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7CD67E-CDA5-DDC2-2110-D0A0BF9EF20A}"/>
              </a:ext>
            </a:extLst>
          </p:cNvPr>
          <p:cNvSpPr txBox="1"/>
          <p:nvPr/>
        </p:nvSpPr>
        <p:spPr>
          <a:xfrm>
            <a:off x="9824885" y="503722"/>
            <a:ext cx="2025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스택</a:t>
            </a:r>
          </a:p>
        </p:txBody>
      </p:sp>
    </p:spTree>
    <p:extLst>
      <p:ext uri="{BB962C8B-B14F-4D97-AF65-F5344CB8AC3E}">
        <p14:creationId xmlns:p14="http://schemas.microsoft.com/office/powerpoint/2010/main" val="181039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AA3D3A-A3BB-D75B-E91F-58BF9E91FA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052" y="165100"/>
            <a:ext cx="11753608" cy="6485298"/>
            <a:chOff x="210052" y="165100"/>
            <a:chExt cx="11753608" cy="64852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2F5B6F-4087-26D0-105B-53E182D333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52" y="165100"/>
              <a:ext cx="11753608" cy="6485298"/>
            </a:xfrm>
            <a:prstGeom prst="roundRect">
              <a:avLst>
                <a:gd name="adj" fmla="val 3046"/>
              </a:avLst>
            </a:prstGeom>
            <a:solidFill>
              <a:schemeClr val="bg1"/>
            </a:solidFill>
            <a:ln w="31750">
              <a:solidFill>
                <a:srgbClr val="023224"/>
              </a:solidFill>
            </a:ln>
            <a:effectLst>
              <a:outerShdw dist="63500" dir="2700000" algn="tl" rotWithShape="0">
                <a:srgbClr val="023224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0B52A-E874-C2CC-EA61-2192DFF6B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286" y="266701"/>
              <a:ext cx="11613140" cy="6308414"/>
            </a:xfrm>
            <a:prstGeom prst="roundRect">
              <a:avLst>
                <a:gd name="adj" fmla="val 2102"/>
              </a:avLst>
            </a:prstGeom>
            <a:noFill/>
            <a:ln w="15875">
              <a:solidFill>
                <a:srgbClr val="FFCF02"/>
              </a:solidFill>
              <a:prstDash val="sys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54480E-DC45-ADB6-57BF-C512F7246613}"/>
              </a:ext>
            </a:extLst>
          </p:cNvPr>
          <p:cNvSpPr txBox="1"/>
          <p:nvPr/>
        </p:nvSpPr>
        <p:spPr>
          <a:xfrm>
            <a:off x="1354509" y="503722"/>
            <a:ext cx="292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64CEF-5FEC-7EFC-9517-8E8714FA2BAA}"/>
              </a:ext>
            </a:extLst>
          </p:cNvPr>
          <p:cNvSpPr txBox="1"/>
          <p:nvPr/>
        </p:nvSpPr>
        <p:spPr>
          <a:xfrm>
            <a:off x="371973" y="442166"/>
            <a:ext cx="979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28575">
                  <a:solidFill>
                    <a:srgbClr val="023224"/>
                  </a:solidFill>
                </a:ln>
                <a:solidFill>
                  <a:srgbClr val="FFCF02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4800" dirty="0">
              <a:ln w="28575">
                <a:solidFill>
                  <a:srgbClr val="023224"/>
                </a:solidFill>
              </a:ln>
              <a:solidFill>
                <a:srgbClr val="FFCF02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86493-A648-328E-6946-12DB060245FF}"/>
              </a:ext>
            </a:extLst>
          </p:cNvPr>
          <p:cNvSpPr txBox="1"/>
          <p:nvPr/>
        </p:nvSpPr>
        <p:spPr>
          <a:xfrm>
            <a:off x="9824885" y="503722"/>
            <a:ext cx="2025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2322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핵심 컨셉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8849CFE-2198-B19F-2A3C-B162EBCB60B1}"/>
              </a:ext>
            </a:extLst>
          </p:cNvPr>
          <p:cNvGrpSpPr/>
          <p:nvPr/>
        </p:nvGrpSpPr>
        <p:grpSpPr>
          <a:xfrm>
            <a:off x="574655" y="1551868"/>
            <a:ext cx="2521142" cy="4522873"/>
            <a:chOff x="574655" y="1551868"/>
            <a:chExt cx="2521142" cy="452287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EBB373-0BA4-88C4-B839-6B9E7929FFED}"/>
                </a:ext>
              </a:extLst>
            </p:cNvPr>
            <p:cNvSpPr/>
            <p:nvPr/>
          </p:nvSpPr>
          <p:spPr>
            <a:xfrm>
              <a:off x="574655" y="3899850"/>
              <a:ext cx="2521142" cy="21748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 </a:t>
              </a: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난이도별로 운동 영상을</a:t>
              </a:r>
              <a:endParaRPr lang="en-US" altLang="ko-KR" sz="16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분류한 목록 제공</a:t>
              </a:r>
              <a:endParaRPr lang="en-US" altLang="ko-KR" sz="16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 </a:t>
              </a: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마이페이지를 통해 </a:t>
              </a:r>
              <a:r>
                <a:rPr lang="ko-KR" altLang="en-US" sz="1600" dirty="0" err="1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찜한</a:t>
              </a: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영상 목록 확인 가능</a:t>
              </a:r>
              <a:endParaRPr lang="en-US" altLang="ko-KR" sz="16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64DF01F-AA79-81CB-1EDC-260D5452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047" y="1551868"/>
              <a:ext cx="1058358" cy="1058358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E285AF-412D-9595-149A-09BE63DFC920}"/>
                </a:ext>
              </a:extLst>
            </p:cNvPr>
            <p:cNvGrpSpPr/>
            <p:nvPr/>
          </p:nvGrpSpPr>
          <p:grpSpPr>
            <a:xfrm>
              <a:off x="574655" y="2781695"/>
              <a:ext cx="2521142" cy="960880"/>
              <a:chOff x="1025731" y="3128520"/>
              <a:chExt cx="2521142" cy="960880"/>
            </a:xfrm>
          </p:grpSpPr>
          <p:sp>
            <p:nvSpPr>
              <p:cNvPr id="6" name="모서리가 둥근 직사각형 10">
                <a:extLst>
                  <a:ext uri="{FF2B5EF4-FFF2-40B4-BE49-F238E27FC236}">
                    <a16:creationId xmlns:a16="http://schemas.microsoft.com/office/drawing/2014/main" id="{8022C524-B6BE-8998-1AD2-ED8B96F8D5EC}"/>
                  </a:ext>
                </a:extLst>
              </p:cNvPr>
              <p:cNvSpPr/>
              <p:nvPr/>
            </p:nvSpPr>
            <p:spPr>
              <a:xfrm>
                <a:off x="1078724" y="3128520"/>
                <a:ext cx="2415157" cy="960880"/>
              </a:xfrm>
              <a:prstGeom prst="roundRect">
                <a:avLst>
                  <a:gd name="adj" fmla="val 30367"/>
                </a:avLst>
              </a:prstGeom>
              <a:noFill/>
              <a:ln w="25400">
                <a:solidFill>
                  <a:srgbClr val="0232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sz="1400" b="1" dirty="0">
                  <a:solidFill>
                    <a:srgbClr val="023224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D4ABEE-55B3-D0AD-6D68-EBFE30FD9CDB}"/>
                  </a:ext>
                </a:extLst>
              </p:cNvPr>
              <p:cNvSpPr txBox="1"/>
              <p:nvPr/>
            </p:nvSpPr>
            <p:spPr>
              <a:xfrm>
                <a:off x="1025731" y="3285795"/>
                <a:ext cx="25211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800" dirty="0">
                    <a:solidFill>
                      <a:srgbClr val="023224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운동 영상에 대한</a:t>
                </a:r>
                <a:endParaRPr lang="en-US" altLang="ko-KR" sz="1800" dirty="0">
                  <a:solidFill>
                    <a:srgbClr val="02322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>
                  <a:defRPr/>
                </a:pPr>
                <a:r>
                  <a:rPr lang="ko-KR" altLang="en-US" sz="1800" dirty="0">
                    <a:solidFill>
                      <a:srgbClr val="E46962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난이도 투표 </a:t>
                </a:r>
                <a:r>
                  <a:rPr lang="ko-KR" altLang="en-US" sz="1800" dirty="0">
                    <a:solidFill>
                      <a:srgbClr val="023224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및 </a:t>
                </a:r>
                <a:r>
                  <a:rPr lang="ko-KR" altLang="en-US" sz="1800" dirty="0">
                    <a:solidFill>
                      <a:srgbClr val="E46962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찜</a:t>
                </a:r>
                <a:r>
                  <a:rPr lang="ko-KR" altLang="en-US" sz="1800" dirty="0">
                    <a:solidFill>
                      <a:srgbClr val="023224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기능</a:t>
                </a:r>
                <a:endParaRPr lang="en-US" altLang="ko-KR" sz="1800" dirty="0">
                  <a:solidFill>
                    <a:srgbClr val="02322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E837580-DFF9-2813-A9B8-568776413C72}"/>
              </a:ext>
            </a:extLst>
          </p:cNvPr>
          <p:cNvGrpSpPr/>
          <p:nvPr/>
        </p:nvGrpSpPr>
        <p:grpSpPr>
          <a:xfrm>
            <a:off x="3370882" y="1523256"/>
            <a:ext cx="2521142" cy="4897733"/>
            <a:chOff x="3370882" y="1523256"/>
            <a:chExt cx="2521142" cy="489773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28834F-EB0F-FCD8-5B4E-1FD0C3003F0F}"/>
                </a:ext>
              </a:extLst>
            </p:cNvPr>
            <p:cNvSpPr/>
            <p:nvPr/>
          </p:nvSpPr>
          <p:spPr>
            <a:xfrm>
              <a:off x="3370882" y="3899850"/>
              <a:ext cx="2521142" cy="2521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마이페이지에서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몸무게 그래프 작성 가능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 </a:t>
              </a: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칼로리 계산기 기능을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통한 식단 관리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33" name="그림 3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7F16D0C-BCDA-C98F-0D18-36467D097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968" y="1523256"/>
              <a:ext cx="1086970" cy="1086970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DBDD7C8-F754-EA9A-49BF-115E28B7C7CC}"/>
                </a:ext>
              </a:extLst>
            </p:cNvPr>
            <p:cNvGrpSpPr/>
            <p:nvPr/>
          </p:nvGrpSpPr>
          <p:grpSpPr>
            <a:xfrm>
              <a:off x="3370882" y="2799796"/>
              <a:ext cx="2521142" cy="960880"/>
              <a:chOff x="3698752" y="3093883"/>
              <a:chExt cx="2521142" cy="96088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F7377-8C12-A4AC-8725-062DE446EB30}"/>
                  </a:ext>
                </a:extLst>
              </p:cNvPr>
              <p:cNvSpPr txBox="1"/>
              <p:nvPr/>
            </p:nvSpPr>
            <p:spPr>
              <a:xfrm>
                <a:off x="3698752" y="3251158"/>
                <a:ext cx="25211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800" dirty="0">
                    <a:solidFill>
                      <a:srgbClr val="FFCF02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몸무게 그래프 </a:t>
                </a:r>
                <a:r>
                  <a:rPr lang="en-US" altLang="ko-KR" sz="1800" dirty="0">
                    <a:solidFill>
                      <a:srgbClr val="023224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&amp;</a:t>
                </a:r>
              </a:p>
              <a:p>
                <a:pPr algn="ctr">
                  <a:defRPr/>
                </a:pPr>
                <a:r>
                  <a:rPr lang="ko-KR" altLang="en-US" dirty="0">
                    <a:solidFill>
                      <a:srgbClr val="F7CE52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칼로리 계산기 </a:t>
                </a:r>
                <a:r>
                  <a:rPr lang="ko-KR" altLang="en-US" dirty="0">
                    <a:solidFill>
                      <a:srgbClr val="023224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기능</a:t>
                </a:r>
                <a:endParaRPr lang="en-US" altLang="ko-KR" sz="1800" dirty="0">
                  <a:solidFill>
                    <a:srgbClr val="02322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42" name="모서리가 둥근 직사각형 10">
                <a:extLst>
                  <a:ext uri="{FF2B5EF4-FFF2-40B4-BE49-F238E27FC236}">
                    <a16:creationId xmlns:a16="http://schemas.microsoft.com/office/drawing/2014/main" id="{529E8220-0A29-8856-1715-0840CAFF8936}"/>
                  </a:ext>
                </a:extLst>
              </p:cNvPr>
              <p:cNvSpPr/>
              <p:nvPr/>
            </p:nvSpPr>
            <p:spPr>
              <a:xfrm>
                <a:off x="3751745" y="3093883"/>
                <a:ext cx="2415157" cy="960880"/>
              </a:xfrm>
              <a:prstGeom prst="roundRect">
                <a:avLst>
                  <a:gd name="adj" fmla="val 30367"/>
                </a:avLst>
              </a:prstGeom>
              <a:noFill/>
              <a:ln w="25400">
                <a:solidFill>
                  <a:srgbClr val="0232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sz="1400" b="1" dirty="0">
                  <a:solidFill>
                    <a:srgbClr val="023224"/>
                  </a:solidFill>
                </a:endParaRP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3967D55-224F-3E2A-9CF2-BC0E782CD242}"/>
              </a:ext>
            </a:extLst>
          </p:cNvPr>
          <p:cNvGrpSpPr/>
          <p:nvPr/>
        </p:nvGrpSpPr>
        <p:grpSpPr>
          <a:xfrm>
            <a:off x="6167109" y="1551868"/>
            <a:ext cx="2521142" cy="3876542"/>
            <a:chOff x="6167109" y="1551868"/>
            <a:chExt cx="2521142" cy="38765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76CFC72-49F7-5DB2-F973-6D967652A19F}"/>
                </a:ext>
              </a:extLst>
            </p:cNvPr>
            <p:cNvSpPr/>
            <p:nvPr/>
          </p:nvSpPr>
          <p:spPr>
            <a:xfrm>
              <a:off x="6167109" y="3899850"/>
              <a:ext cx="2521142" cy="15285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카테고리 선택 및</a:t>
              </a:r>
              <a:endParaRPr lang="en-US" altLang="ko-KR" sz="16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검색을 통해</a:t>
              </a:r>
              <a:endParaRPr lang="en-US" altLang="ko-KR" sz="16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네이버 쇼핑</a:t>
              </a:r>
              <a:endParaRPr lang="en-US" altLang="ko-KR" sz="16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최저가 쇼핑몰 연결</a:t>
              </a:r>
            </a:p>
          </p:txBody>
        </p:sp>
        <p:pic>
          <p:nvPicPr>
            <p:cNvPr id="35" name="그림 3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8E8EDB7-96D7-4C85-517F-5D4FC530D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501" y="1551868"/>
              <a:ext cx="1058358" cy="1058358"/>
            </a:xfrm>
            <a:prstGeom prst="rect">
              <a:avLst/>
            </a:prstGeom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C4CCAF0-9DD6-EFF4-3092-AF17B422D997}"/>
                </a:ext>
              </a:extLst>
            </p:cNvPr>
            <p:cNvGrpSpPr/>
            <p:nvPr/>
          </p:nvGrpSpPr>
          <p:grpSpPr>
            <a:xfrm>
              <a:off x="6167109" y="2799796"/>
              <a:ext cx="2521142" cy="960880"/>
              <a:chOff x="6623172" y="3019413"/>
              <a:chExt cx="2521142" cy="96088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5FB714-3146-3AE5-FB27-012F3B4DAE73}"/>
                  </a:ext>
                </a:extLst>
              </p:cNvPr>
              <p:cNvSpPr txBox="1"/>
              <p:nvPr/>
            </p:nvSpPr>
            <p:spPr>
              <a:xfrm>
                <a:off x="6623172" y="3176688"/>
                <a:ext cx="25211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800" dirty="0">
                    <a:solidFill>
                      <a:srgbClr val="1EA446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운동 </a:t>
                </a:r>
                <a:r>
                  <a:rPr lang="ko-KR" altLang="en-US" dirty="0">
                    <a:solidFill>
                      <a:srgbClr val="1EA446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관련 제품</a:t>
                </a:r>
                <a:endParaRPr lang="en-US" altLang="ko-KR" dirty="0">
                  <a:solidFill>
                    <a:srgbClr val="1EA446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>
                  <a:defRPr/>
                </a:pPr>
                <a:r>
                  <a:rPr lang="ko-KR" altLang="en-US" sz="1800" dirty="0">
                    <a:solidFill>
                      <a:srgbClr val="023224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최저가 검색 기능</a:t>
                </a:r>
                <a:endParaRPr lang="en-US" altLang="ko-KR" sz="1800" dirty="0">
                  <a:solidFill>
                    <a:srgbClr val="02322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43" name="모서리가 둥근 직사각형 10">
                <a:extLst>
                  <a:ext uri="{FF2B5EF4-FFF2-40B4-BE49-F238E27FC236}">
                    <a16:creationId xmlns:a16="http://schemas.microsoft.com/office/drawing/2014/main" id="{313CDC30-CEF6-D017-CC04-4B8E6D729CC6}"/>
                  </a:ext>
                </a:extLst>
              </p:cNvPr>
              <p:cNvSpPr/>
              <p:nvPr/>
            </p:nvSpPr>
            <p:spPr>
              <a:xfrm>
                <a:off x="6676165" y="3019413"/>
                <a:ext cx="2415157" cy="960880"/>
              </a:xfrm>
              <a:prstGeom prst="roundRect">
                <a:avLst>
                  <a:gd name="adj" fmla="val 30367"/>
                </a:avLst>
              </a:prstGeom>
              <a:noFill/>
              <a:ln w="25400">
                <a:solidFill>
                  <a:srgbClr val="0232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sz="1400" b="1" dirty="0">
                  <a:solidFill>
                    <a:srgbClr val="023224"/>
                  </a:solidFill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2A8A2D2-1019-CADD-CC71-B73258EFD719}"/>
              </a:ext>
            </a:extLst>
          </p:cNvPr>
          <p:cNvGrpSpPr/>
          <p:nvPr/>
        </p:nvGrpSpPr>
        <p:grpSpPr>
          <a:xfrm>
            <a:off x="8963337" y="1646235"/>
            <a:ext cx="2717180" cy="4382339"/>
            <a:chOff x="8963337" y="1646235"/>
            <a:chExt cx="2717180" cy="438233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778BCC-1817-F839-E738-3FE719B7259B}"/>
                </a:ext>
              </a:extLst>
            </p:cNvPr>
            <p:cNvSpPr/>
            <p:nvPr/>
          </p:nvSpPr>
          <p:spPr>
            <a:xfrm>
              <a:off x="8963337" y="3899850"/>
              <a:ext cx="2717180" cy="2128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</a:t>
              </a: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운동 영상 리뷰와</a:t>
              </a:r>
              <a:endParaRPr lang="en-US" altLang="ko-KR" sz="16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이에 대한 댓글 작성</a:t>
              </a:r>
              <a:endParaRPr lang="en-US" altLang="ko-KR" sz="16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en-US" altLang="ko-KR" sz="10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-</a:t>
              </a: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자유게시판을 통한</a:t>
              </a:r>
              <a:endParaRPr lang="en-US" altLang="ko-KR" sz="16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다른 유저와의 소통</a:t>
              </a:r>
              <a:endParaRPr lang="en-US" altLang="ko-KR" sz="1600" dirty="0">
                <a:solidFill>
                  <a:srgbClr val="02322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잡담</a:t>
              </a:r>
              <a:r>
                <a:rPr lang="en-US" altLang="ko-KR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Q&amp;A, </a:t>
              </a: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정보</a:t>
              </a:r>
              <a:r>
                <a:rPr lang="en-US" altLang="ko-KR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홍보 구분</a:t>
              </a:r>
              <a:r>
                <a:rPr lang="en-US" altLang="ko-KR" sz="1600" dirty="0">
                  <a:solidFill>
                    <a:srgbClr val="02322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</a:p>
          </p:txBody>
        </p:sp>
        <p:pic>
          <p:nvPicPr>
            <p:cNvPr id="37" name="그림 3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347CF73-7506-F9FF-0C49-83F9A44FB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9932" y="1646235"/>
              <a:ext cx="963991" cy="963991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629387C-58ED-C128-554F-886040405FBE}"/>
                </a:ext>
              </a:extLst>
            </p:cNvPr>
            <p:cNvGrpSpPr/>
            <p:nvPr/>
          </p:nvGrpSpPr>
          <p:grpSpPr>
            <a:xfrm>
              <a:off x="9061356" y="2799796"/>
              <a:ext cx="2521142" cy="960880"/>
              <a:chOff x="9378881" y="3093883"/>
              <a:chExt cx="2521142" cy="96088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EB6BC4-08B1-C23D-626F-C3FF88CAE8DE}"/>
                  </a:ext>
                </a:extLst>
              </p:cNvPr>
              <p:cNvSpPr txBox="1"/>
              <p:nvPr/>
            </p:nvSpPr>
            <p:spPr>
              <a:xfrm>
                <a:off x="9378881" y="3251158"/>
                <a:ext cx="25211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800" dirty="0">
                    <a:solidFill>
                      <a:srgbClr val="023224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소통을 위한 </a:t>
                </a:r>
                <a:r>
                  <a:rPr lang="ko-KR" altLang="en-US" sz="1800" dirty="0">
                    <a:solidFill>
                      <a:srgbClr val="4588F6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리뷰 및</a:t>
                </a:r>
                <a:endParaRPr lang="en-US" altLang="ko-KR" sz="1800" dirty="0">
                  <a:solidFill>
                    <a:srgbClr val="4588F6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>
                  <a:defRPr/>
                </a:pPr>
                <a:r>
                  <a:rPr lang="ko-KR" altLang="en-US" sz="1800" dirty="0">
                    <a:solidFill>
                      <a:srgbClr val="4588F6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자유게시판 </a:t>
                </a:r>
                <a:r>
                  <a:rPr lang="ko-KR" altLang="en-US" sz="1800" dirty="0">
                    <a:solidFill>
                      <a:srgbClr val="023224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기능</a:t>
                </a:r>
                <a:endParaRPr lang="en-US" altLang="ko-KR" sz="1800" dirty="0">
                  <a:solidFill>
                    <a:srgbClr val="02322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44" name="모서리가 둥근 직사각형 10">
                <a:extLst>
                  <a:ext uri="{FF2B5EF4-FFF2-40B4-BE49-F238E27FC236}">
                    <a16:creationId xmlns:a16="http://schemas.microsoft.com/office/drawing/2014/main" id="{9854566D-C1BF-DFBA-74ED-0AFBA915B542}"/>
                  </a:ext>
                </a:extLst>
              </p:cNvPr>
              <p:cNvSpPr/>
              <p:nvPr/>
            </p:nvSpPr>
            <p:spPr>
              <a:xfrm>
                <a:off x="9431874" y="3093883"/>
                <a:ext cx="2415157" cy="960880"/>
              </a:xfrm>
              <a:prstGeom prst="roundRect">
                <a:avLst>
                  <a:gd name="adj" fmla="val 30367"/>
                </a:avLst>
              </a:prstGeom>
              <a:noFill/>
              <a:ln w="25400">
                <a:solidFill>
                  <a:srgbClr val="0232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sz="1400" b="1" dirty="0">
                  <a:solidFill>
                    <a:srgbClr val="02322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35107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2092</Words>
  <Application>Microsoft Office PowerPoint</Application>
  <PresentationFormat>와이드스크린</PresentationFormat>
  <Paragraphs>453</Paragraphs>
  <Slides>34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에스코어 드림 4 Regular</vt:lpstr>
      <vt:lpstr>에스코어 드림 8 Heavy</vt:lpstr>
      <vt:lpstr>Tmon몬소리 Black</vt:lpstr>
      <vt:lpstr>에스코어 드림 2 ExtraLight</vt:lpstr>
      <vt:lpstr>맑은 고딕</vt:lpstr>
      <vt:lpstr>에스코어 드림 9 Black</vt:lpstr>
      <vt:lpstr>에스코어 드림 5 Medium</vt:lpstr>
      <vt:lpstr>Arial</vt:lpstr>
      <vt:lpstr>Söhne</vt:lpstr>
      <vt:lpstr>1훈핑크풍차 Regular</vt:lpstr>
      <vt:lpstr>에스코어 드림 3 Light</vt:lpstr>
      <vt:lpstr>에스코어 드림 6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JIWON CHOI</cp:lastModifiedBy>
  <cp:revision>35</cp:revision>
  <dcterms:created xsi:type="dcterms:W3CDTF">2023-07-30T07:49:52Z</dcterms:created>
  <dcterms:modified xsi:type="dcterms:W3CDTF">2023-11-24T06:01:43Z</dcterms:modified>
</cp:coreProperties>
</file>